
<file path=[Content_Types].xml><?xml version="1.0" encoding="utf-8"?>
<Types xmlns="http://schemas.openxmlformats.org/package/2006/content-types">
  <Default Extension="bin" ContentType="application/vnd.openxmlformats-officedocument.oleObject"/>
  <Default Extension="jpeg" ContentType="image/jpeg"/>
  <Default Extension="jp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media/image46.jpg" ContentType="image/pn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5" r:id="rId2"/>
    <p:sldId id="258" r:id="rId3"/>
    <p:sldId id="276" r:id="rId4"/>
    <p:sldId id="266" r:id="rId5"/>
    <p:sldId id="267" r:id="rId6"/>
    <p:sldId id="268" r:id="rId7"/>
    <p:sldId id="269" r:id="rId8"/>
    <p:sldId id="270" r:id="rId9"/>
    <p:sldId id="271" r:id="rId10"/>
    <p:sldId id="275" r:id="rId11"/>
    <p:sldId id="272" r:id="rId12"/>
    <p:sldId id="273" r:id="rId13"/>
    <p:sldId id="257" r:id="rId14"/>
    <p:sldId id="259" r:id="rId15"/>
    <p:sldId id="260" r:id="rId16"/>
    <p:sldId id="261" r:id="rId17"/>
    <p:sldId id="262" r:id="rId18"/>
    <p:sldId id="263" r:id="rId19"/>
    <p:sldId id="264" r:id="rId20"/>
    <p:sldId id="274"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209E9"/>
    <a:srgbClr val="C376C9"/>
    <a:srgbClr val="000000"/>
    <a:srgbClr val="67BBF8"/>
    <a:srgbClr val="66BEFC"/>
    <a:srgbClr val="93DFFF"/>
    <a:srgbClr val="65BCFB"/>
    <a:srgbClr val="BBE4F6"/>
    <a:srgbClr val="6581C0"/>
    <a:srgbClr val="303E4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7" d="100"/>
          <a:sy n="67" d="100"/>
        </p:scale>
        <p:origin x="644"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EDAAB6-1E27-4ACB-BE39-3ECF3A41F48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9FC6166F-6A88-41C3-8BC2-858BA29AADA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B1A64D14-3C7C-4898-A3D3-5BA642B3562E}"/>
              </a:ext>
            </a:extLst>
          </p:cNvPr>
          <p:cNvSpPr>
            <a:spLocks noGrp="1"/>
          </p:cNvSpPr>
          <p:nvPr>
            <p:ph type="dt" sz="half" idx="10"/>
          </p:nvPr>
        </p:nvSpPr>
        <p:spPr/>
        <p:txBody>
          <a:bodyPr/>
          <a:lstStyle/>
          <a:p>
            <a:fld id="{F7A4365C-CC3C-4EF9-82F4-7F0A945E0529}" type="datetimeFigureOut">
              <a:rPr lang="en-IN" smtClean="0"/>
              <a:t>12-03-2021</a:t>
            </a:fld>
            <a:endParaRPr lang="en-IN" dirty="0"/>
          </a:p>
        </p:txBody>
      </p:sp>
      <p:sp>
        <p:nvSpPr>
          <p:cNvPr id="5" name="Footer Placeholder 4">
            <a:extLst>
              <a:ext uri="{FF2B5EF4-FFF2-40B4-BE49-F238E27FC236}">
                <a16:creationId xmlns:a16="http://schemas.microsoft.com/office/drawing/2014/main" id="{FEA79F8D-C6CA-49F2-B754-34CE92B4FE48}"/>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07194458-BF52-439C-B401-DAA71E5C4748}"/>
              </a:ext>
            </a:extLst>
          </p:cNvPr>
          <p:cNvSpPr>
            <a:spLocks noGrp="1"/>
          </p:cNvSpPr>
          <p:nvPr>
            <p:ph type="sldNum" sz="quarter" idx="12"/>
          </p:nvPr>
        </p:nvSpPr>
        <p:spPr/>
        <p:txBody>
          <a:bodyPr/>
          <a:lstStyle/>
          <a:p>
            <a:fld id="{11E7E3CB-B149-4960-BC70-F8F495ECB1B8}" type="slidenum">
              <a:rPr lang="en-IN" smtClean="0"/>
              <a:t>‹#›</a:t>
            </a:fld>
            <a:endParaRPr lang="en-IN" dirty="0"/>
          </a:p>
        </p:txBody>
      </p:sp>
    </p:spTree>
    <p:extLst>
      <p:ext uri="{BB962C8B-B14F-4D97-AF65-F5344CB8AC3E}">
        <p14:creationId xmlns:p14="http://schemas.microsoft.com/office/powerpoint/2010/main" val="37878325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854D9D-F2AD-4BFC-9906-7945459C88CB}"/>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F35C83D1-B29C-4BCB-8AEA-DFC4D16E85B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6584BD7-32DA-4E1C-8FC9-711C0A268FB3}"/>
              </a:ext>
            </a:extLst>
          </p:cNvPr>
          <p:cNvSpPr>
            <a:spLocks noGrp="1"/>
          </p:cNvSpPr>
          <p:nvPr>
            <p:ph type="dt" sz="half" idx="10"/>
          </p:nvPr>
        </p:nvSpPr>
        <p:spPr/>
        <p:txBody>
          <a:bodyPr/>
          <a:lstStyle/>
          <a:p>
            <a:fld id="{F7A4365C-CC3C-4EF9-82F4-7F0A945E0529}" type="datetimeFigureOut">
              <a:rPr lang="en-IN" smtClean="0"/>
              <a:t>12-03-2021</a:t>
            </a:fld>
            <a:endParaRPr lang="en-IN" dirty="0"/>
          </a:p>
        </p:txBody>
      </p:sp>
      <p:sp>
        <p:nvSpPr>
          <p:cNvPr id="5" name="Footer Placeholder 4">
            <a:extLst>
              <a:ext uri="{FF2B5EF4-FFF2-40B4-BE49-F238E27FC236}">
                <a16:creationId xmlns:a16="http://schemas.microsoft.com/office/drawing/2014/main" id="{EDA2C0AF-EBFA-49F8-BE75-CE5883F2DABD}"/>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5118F0D8-F122-4E91-AB0D-49938E662043}"/>
              </a:ext>
            </a:extLst>
          </p:cNvPr>
          <p:cNvSpPr>
            <a:spLocks noGrp="1"/>
          </p:cNvSpPr>
          <p:nvPr>
            <p:ph type="sldNum" sz="quarter" idx="12"/>
          </p:nvPr>
        </p:nvSpPr>
        <p:spPr/>
        <p:txBody>
          <a:bodyPr/>
          <a:lstStyle/>
          <a:p>
            <a:fld id="{11E7E3CB-B149-4960-BC70-F8F495ECB1B8}" type="slidenum">
              <a:rPr lang="en-IN" smtClean="0"/>
              <a:t>‹#›</a:t>
            </a:fld>
            <a:endParaRPr lang="en-IN" dirty="0"/>
          </a:p>
        </p:txBody>
      </p:sp>
    </p:spTree>
    <p:extLst>
      <p:ext uri="{BB962C8B-B14F-4D97-AF65-F5344CB8AC3E}">
        <p14:creationId xmlns:p14="http://schemas.microsoft.com/office/powerpoint/2010/main" val="27051599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AB8D95F-54A4-461C-848A-98143B6CAD5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31F03A42-8AAE-465A-81DE-C46FFC7A322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AE50A49-6D01-4067-A8D2-DCA152CDE8DF}"/>
              </a:ext>
            </a:extLst>
          </p:cNvPr>
          <p:cNvSpPr>
            <a:spLocks noGrp="1"/>
          </p:cNvSpPr>
          <p:nvPr>
            <p:ph type="dt" sz="half" idx="10"/>
          </p:nvPr>
        </p:nvSpPr>
        <p:spPr/>
        <p:txBody>
          <a:bodyPr/>
          <a:lstStyle/>
          <a:p>
            <a:fld id="{F7A4365C-CC3C-4EF9-82F4-7F0A945E0529}" type="datetimeFigureOut">
              <a:rPr lang="en-IN" smtClean="0"/>
              <a:t>12-03-2021</a:t>
            </a:fld>
            <a:endParaRPr lang="en-IN" dirty="0"/>
          </a:p>
        </p:txBody>
      </p:sp>
      <p:sp>
        <p:nvSpPr>
          <p:cNvPr id="5" name="Footer Placeholder 4">
            <a:extLst>
              <a:ext uri="{FF2B5EF4-FFF2-40B4-BE49-F238E27FC236}">
                <a16:creationId xmlns:a16="http://schemas.microsoft.com/office/drawing/2014/main" id="{3B795DB7-6425-45A5-AC0F-E23174569041}"/>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B7CD90BA-F59D-4F65-AC7F-7CD5F0613E8D}"/>
              </a:ext>
            </a:extLst>
          </p:cNvPr>
          <p:cNvSpPr>
            <a:spLocks noGrp="1"/>
          </p:cNvSpPr>
          <p:nvPr>
            <p:ph type="sldNum" sz="quarter" idx="12"/>
          </p:nvPr>
        </p:nvSpPr>
        <p:spPr/>
        <p:txBody>
          <a:bodyPr/>
          <a:lstStyle/>
          <a:p>
            <a:fld id="{11E7E3CB-B149-4960-BC70-F8F495ECB1B8}" type="slidenum">
              <a:rPr lang="en-IN" smtClean="0"/>
              <a:t>‹#›</a:t>
            </a:fld>
            <a:endParaRPr lang="en-IN" dirty="0"/>
          </a:p>
        </p:txBody>
      </p:sp>
    </p:spTree>
    <p:extLst>
      <p:ext uri="{BB962C8B-B14F-4D97-AF65-F5344CB8AC3E}">
        <p14:creationId xmlns:p14="http://schemas.microsoft.com/office/powerpoint/2010/main" val="35590948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48DC02-908E-4954-A711-96B9BFFA0EA6}"/>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389749E6-A25F-4F8C-9631-9CA416F9F75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45C731E-0A3E-49EF-A4F8-CC58E543E091}"/>
              </a:ext>
            </a:extLst>
          </p:cNvPr>
          <p:cNvSpPr>
            <a:spLocks noGrp="1"/>
          </p:cNvSpPr>
          <p:nvPr>
            <p:ph type="dt" sz="half" idx="10"/>
          </p:nvPr>
        </p:nvSpPr>
        <p:spPr/>
        <p:txBody>
          <a:bodyPr/>
          <a:lstStyle/>
          <a:p>
            <a:fld id="{F7A4365C-CC3C-4EF9-82F4-7F0A945E0529}" type="datetimeFigureOut">
              <a:rPr lang="en-IN" smtClean="0"/>
              <a:t>12-03-2021</a:t>
            </a:fld>
            <a:endParaRPr lang="en-IN" dirty="0"/>
          </a:p>
        </p:txBody>
      </p:sp>
      <p:sp>
        <p:nvSpPr>
          <p:cNvPr id="5" name="Footer Placeholder 4">
            <a:extLst>
              <a:ext uri="{FF2B5EF4-FFF2-40B4-BE49-F238E27FC236}">
                <a16:creationId xmlns:a16="http://schemas.microsoft.com/office/drawing/2014/main" id="{A865D4A1-6EB9-483C-B8AD-6DE62D18C5BB}"/>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A4239C33-D55D-468C-A182-11475592E296}"/>
              </a:ext>
            </a:extLst>
          </p:cNvPr>
          <p:cNvSpPr>
            <a:spLocks noGrp="1"/>
          </p:cNvSpPr>
          <p:nvPr>
            <p:ph type="sldNum" sz="quarter" idx="12"/>
          </p:nvPr>
        </p:nvSpPr>
        <p:spPr/>
        <p:txBody>
          <a:bodyPr/>
          <a:lstStyle/>
          <a:p>
            <a:fld id="{11E7E3CB-B149-4960-BC70-F8F495ECB1B8}" type="slidenum">
              <a:rPr lang="en-IN" smtClean="0"/>
              <a:t>‹#›</a:t>
            </a:fld>
            <a:endParaRPr lang="en-IN" dirty="0"/>
          </a:p>
        </p:txBody>
      </p:sp>
    </p:spTree>
    <p:extLst>
      <p:ext uri="{BB962C8B-B14F-4D97-AF65-F5344CB8AC3E}">
        <p14:creationId xmlns:p14="http://schemas.microsoft.com/office/powerpoint/2010/main" val="31460394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F2315E-917A-41C1-A855-BE63A966DE0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490825BC-EC4B-465C-8B8F-86DAE99D4FC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2C64F19-2A80-451C-AA75-5FAA9F75D58E}"/>
              </a:ext>
            </a:extLst>
          </p:cNvPr>
          <p:cNvSpPr>
            <a:spLocks noGrp="1"/>
          </p:cNvSpPr>
          <p:nvPr>
            <p:ph type="dt" sz="half" idx="10"/>
          </p:nvPr>
        </p:nvSpPr>
        <p:spPr/>
        <p:txBody>
          <a:bodyPr/>
          <a:lstStyle/>
          <a:p>
            <a:fld id="{F7A4365C-CC3C-4EF9-82F4-7F0A945E0529}" type="datetimeFigureOut">
              <a:rPr lang="en-IN" smtClean="0"/>
              <a:t>12-03-2021</a:t>
            </a:fld>
            <a:endParaRPr lang="en-IN" dirty="0"/>
          </a:p>
        </p:txBody>
      </p:sp>
      <p:sp>
        <p:nvSpPr>
          <p:cNvPr id="5" name="Footer Placeholder 4">
            <a:extLst>
              <a:ext uri="{FF2B5EF4-FFF2-40B4-BE49-F238E27FC236}">
                <a16:creationId xmlns:a16="http://schemas.microsoft.com/office/drawing/2014/main" id="{A5BADE15-BAA2-4192-96A5-348D1C8A21A3}"/>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3FFF2611-C315-48DE-92CA-D4E343896B8E}"/>
              </a:ext>
            </a:extLst>
          </p:cNvPr>
          <p:cNvSpPr>
            <a:spLocks noGrp="1"/>
          </p:cNvSpPr>
          <p:nvPr>
            <p:ph type="sldNum" sz="quarter" idx="12"/>
          </p:nvPr>
        </p:nvSpPr>
        <p:spPr/>
        <p:txBody>
          <a:bodyPr/>
          <a:lstStyle/>
          <a:p>
            <a:fld id="{11E7E3CB-B149-4960-BC70-F8F495ECB1B8}" type="slidenum">
              <a:rPr lang="en-IN" smtClean="0"/>
              <a:t>‹#›</a:t>
            </a:fld>
            <a:endParaRPr lang="en-IN" dirty="0"/>
          </a:p>
        </p:txBody>
      </p:sp>
    </p:spTree>
    <p:extLst>
      <p:ext uri="{BB962C8B-B14F-4D97-AF65-F5344CB8AC3E}">
        <p14:creationId xmlns:p14="http://schemas.microsoft.com/office/powerpoint/2010/main" val="20719225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8881FE-E712-4588-9624-EF73076D4D9D}"/>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EFAB1208-3845-45FE-9B7D-2BF222EA4F6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99BD97D0-8440-4164-97C1-2FA5A4E9B42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9FB24489-3586-4094-A66F-B8985B0413FB}"/>
              </a:ext>
            </a:extLst>
          </p:cNvPr>
          <p:cNvSpPr>
            <a:spLocks noGrp="1"/>
          </p:cNvSpPr>
          <p:nvPr>
            <p:ph type="dt" sz="half" idx="10"/>
          </p:nvPr>
        </p:nvSpPr>
        <p:spPr/>
        <p:txBody>
          <a:bodyPr/>
          <a:lstStyle/>
          <a:p>
            <a:fld id="{F7A4365C-CC3C-4EF9-82F4-7F0A945E0529}" type="datetimeFigureOut">
              <a:rPr lang="en-IN" smtClean="0"/>
              <a:t>12-03-2021</a:t>
            </a:fld>
            <a:endParaRPr lang="en-IN" dirty="0"/>
          </a:p>
        </p:txBody>
      </p:sp>
      <p:sp>
        <p:nvSpPr>
          <p:cNvPr id="6" name="Footer Placeholder 5">
            <a:extLst>
              <a:ext uri="{FF2B5EF4-FFF2-40B4-BE49-F238E27FC236}">
                <a16:creationId xmlns:a16="http://schemas.microsoft.com/office/drawing/2014/main" id="{A49CFFBD-BCC6-4042-81E1-C4A3359162B8}"/>
              </a:ext>
            </a:extLst>
          </p:cNvPr>
          <p:cNvSpPr>
            <a:spLocks noGrp="1"/>
          </p:cNvSpPr>
          <p:nvPr>
            <p:ph type="ftr" sz="quarter" idx="11"/>
          </p:nvPr>
        </p:nvSpPr>
        <p:spPr/>
        <p:txBody>
          <a:bodyPr/>
          <a:lstStyle/>
          <a:p>
            <a:endParaRPr lang="en-IN" dirty="0"/>
          </a:p>
        </p:txBody>
      </p:sp>
      <p:sp>
        <p:nvSpPr>
          <p:cNvPr id="7" name="Slide Number Placeholder 6">
            <a:extLst>
              <a:ext uri="{FF2B5EF4-FFF2-40B4-BE49-F238E27FC236}">
                <a16:creationId xmlns:a16="http://schemas.microsoft.com/office/drawing/2014/main" id="{DA3239B8-7193-4F14-99EA-6377BDE9506D}"/>
              </a:ext>
            </a:extLst>
          </p:cNvPr>
          <p:cNvSpPr>
            <a:spLocks noGrp="1"/>
          </p:cNvSpPr>
          <p:nvPr>
            <p:ph type="sldNum" sz="quarter" idx="12"/>
          </p:nvPr>
        </p:nvSpPr>
        <p:spPr/>
        <p:txBody>
          <a:bodyPr/>
          <a:lstStyle/>
          <a:p>
            <a:fld id="{11E7E3CB-B149-4960-BC70-F8F495ECB1B8}" type="slidenum">
              <a:rPr lang="en-IN" smtClean="0"/>
              <a:t>‹#›</a:t>
            </a:fld>
            <a:endParaRPr lang="en-IN" dirty="0"/>
          </a:p>
        </p:txBody>
      </p:sp>
    </p:spTree>
    <p:extLst>
      <p:ext uri="{BB962C8B-B14F-4D97-AF65-F5344CB8AC3E}">
        <p14:creationId xmlns:p14="http://schemas.microsoft.com/office/powerpoint/2010/main" val="23518015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8BF7E7-672D-4A01-882D-F9DDBD138DA6}"/>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1FF3092A-51A3-49FC-B5CB-1E2D848E639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3FC9090-1FE3-4884-A48C-38E49DD4D5C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748EDFB4-E711-409E-9BA8-443CFC9F632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BE30916-2F31-4D69-8353-03268A87DD1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3D26A8C4-2851-4494-A5C2-8B768E41A4CD}"/>
              </a:ext>
            </a:extLst>
          </p:cNvPr>
          <p:cNvSpPr>
            <a:spLocks noGrp="1"/>
          </p:cNvSpPr>
          <p:nvPr>
            <p:ph type="dt" sz="half" idx="10"/>
          </p:nvPr>
        </p:nvSpPr>
        <p:spPr/>
        <p:txBody>
          <a:bodyPr/>
          <a:lstStyle/>
          <a:p>
            <a:fld id="{F7A4365C-CC3C-4EF9-82F4-7F0A945E0529}" type="datetimeFigureOut">
              <a:rPr lang="en-IN" smtClean="0"/>
              <a:t>12-03-2021</a:t>
            </a:fld>
            <a:endParaRPr lang="en-IN" dirty="0"/>
          </a:p>
        </p:txBody>
      </p:sp>
      <p:sp>
        <p:nvSpPr>
          <p:cNvPr id="8" name="Footer Placeholder 7">
            <a:extLst>
              <a:ext uri="{FF2B5EF4-FFF2-40B4-BE49-F238E27FC236}">
                <a16:creationId xmlns:a16="http://schemas.microsoft.com/office/drawing/2014/main" id="{0A3EE00D-08B1-4A17-AD8F-87F1F4C4B51E}"/>
              </a:ext>
            </a:extLst>
          </p:cNvPr>
          <p:cNvSpPr>
            <a:spLocks noGrp="1"/>
          </p:cNvSpPr>
          <p:nvPr>
            <p:ph type="ftr" sz="quarter" idx="11"/>
          </p:nvPr>
        </p:nvSpPr>
        <p:spPr/>
        <p:txBody>
          <a:bodyPr/>
          <a:lstStyle/>
          <a:p>
            <a:endParaRPr lang="en-IN" dirty="0"/>
          </a:p>
        </p:txBody>
      </p:sp>
      <p:sp>
        <p:nvSpPr>
          <p:cNvPr id="9" name="Slide Number Placeholder 8">
            <a:extLst>
              <a:ext uri="{FF2B5EF4-FFF2-40B4-BE49-F238E27FC236}">
                <a16:creationId xmlns:a16="http://schemas.microsoft.com/office/drawing/2014/main" id="{027039E9-29AD-4E1B-BA5C-54540007B7B7}"/>
              </a:ext>
            </a:extLst>
          </p:cNvPr>
          <p:cNvSpPr>
            <a:spLocks noGrp="1"/>
          </p:cNvSpPr>
          <p:nvPr>
            <p:ph type="sldNum" sz="quarter" idx="12"/>
          </p:nvPr>
        </p:nvSpPr>
        <p:spPr/>
        <p:txBody>
          <a:bodyPr/>
          <a:lstStyle/>
          <a:p>
            <a:fld id="{11E7E3CB-B149-4960-BC70-F8F495ECB1B8}" type="slidenum">
              <a:rPr lang="en-IN" smtClean="0"/>
              <a:t>‹#›</a:t>
            </a:fld>
            <a:endParaRPr lang="en-IN" dirty="0"/>
          </a:p>
        </p:txBody>
      </p:sp>
    </p:spTree>
    <p:extLst>
      <p:ext uri="{BB962C8B-B14F-4D97-AF65-F5344CB8AC3E}">
        <p14:creationId xmlns:p14="http://schemas.microsoft.com/office/powerpoint/2010/main" val="3165741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7A370A-30CA-43E1-BBF7-B548AF683543}"/>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3C9C2403-8052-4645-AF56-0A9508486F5C}"/>
              </a:ext>
            </a:extLst>
          </p:cNvPr>
          <p:cNvSpPr>
            <a:spLocks noGrp="1"/>
          </p:cNvSpPr>
          <p:nvPr>
            <p:ph type="dt" sz="half" idx="10"/>
          </p:nvPr>
        </p:nvSpPr>
        <p:spPr/>
        <p:txBody>
          <a:bodyPr/>
          <a:lstStyle/>
          <a:p>
            <a:fld id="{F7A4365C-CC3C-4EF9-82F4-7F0A945E0529}" type="datetimeFigureOut">
              <a:rPr lang="en-IN" smtClean="0"/>
              <a:t>12-03-2021</a:t>
            </a:fld>
            <a:endParaRPr lang="en-IN" dirty="0"/>
          </a:p>
        </p:txBody>
      </p:sp>
      <p:sp>
        <p:nvSpPr>
          <p:cNvPr id="4" name="Footer Placeholder 3">
            <a:extLst>
              <a:ext uri="{FF2B5EF4-FFF2-40B4-BE49-F238E27FC236}">
                <a16:creationId xmlns:a16="http://schemas.microsoft.com/office/drawing/2014/main" id="{7D6EDB78-E1A3-4763-8F4A-FA5B0DC62D47}"/>
              </a:ext>
            </a:extLst>
          </p:cNvPr>
          <p:cNvSpPr>
            <a:spLocks noGrp="1"/>
          </p:cNvSpPr>
          <p:nvPr>
            <p:ph type="ftr" sz="quarter" idx="11"/>
          </p:nvPr>
        </p:nvSpPr>
        <p:spPr/>
        <p:txBody>
          <a:bodyPr/>
          <a:lstStyle/>
          <a:p>
            <a:endParaRPr lang="en-IN" dirty="0"/>
          </a:p>
        </p:txBody>
      </p:sp>
      <p:sp>
        <p:nvSpPr>
          <p:cNvPr id="5" name="Slide Number Placeholder 4">
            <a:extLst>
              <a:ext uri="{FF2B5EF4-FFF2-40B4-BE49-F238E27FC236}">
                <a16:creationId xmlns:a16="http://schemas.microsoft.com/office/drawing/2014/main" id="{8BE2D6F0-282E-4575-9232-59D89ECBB012}"/>
              </a:ext>
            </a:extLst>
          </p:cNvPr>
          <p:cNvSpPr>
            <a:spLocks noGrp="1"/>
          </p:cNvSpPr>
          <p:nvPr>
            <p:ph type="sldNum" sz="quarter" idx="12"/>
          </p:nvPr>
        </p:nvSpPr>
        <p:spPr/>
        <p:txBody>
          <a:bodyPr/>
          <a:lstStyle/>
          <a:p>
            <a:fld id="{11E7E3CB-B149-4960-BC70-F8F495ECB1B8}" type="slidenum">
              <a:rPr lang="en-IN" smtClean="0"/>
              <a:t>‹#›</a:t>
            </a:fld>
            <a:endParaRPr lang="en-IN" dirty="0"/>
          </a:p>
        </p:txBody>
      </p:sp>
    </p:spTree>
    <p:extLst>
      <p:ext uri="{BB962C8B-B14F-4D97-AF65-F5344CB8AC3E}">
        <p14:creationId xmlns:p14="http://schemas.microsoft.com/office/powerpoint/2010/main" val="22693768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C87EE56-F1F9-4476-96CC-06CFD4D13F75}"/>
              </a:ext>
            </a:extLst>
          </p:cNvPr>
          <p:cNvSpPr>
            <a:spLocks noGrp="1"/>
          </p:cNvSpPr>
          <p:nvPr>
            <p:ph type="dt" sz="half" idx="10"/>
          </p:nvPr>
        </p:nvSpPr>
        <p:spPr/>
        <p:txBody>
          <a:bodyPr/>
          <a:lstStyle/>
          <a:p>
            <a:fld id="{F7A4365C-CC3C-4EF9-82F4-7F0A945E0529}" type="datetimeFigureOut">
              <a:rPr lang="en-IN" smtClean="0"/>
              <a:t>12-03-2021</a:t>
            </a:fld>
            <a:endParaRPr lang="en-IN" dirty="0"/>
          </a:p>
        </p:txBody>
      </p:sp>
      <p:sp>
        <p:nvSpPr>
          <p:cNvPr id="3" name="Footer Placeholder 2">
            <a:extLst>
              <a:ext uri="{FF2B5EF4-FFF2-40B4-BE49-F238E27FC236}">
                <a16:creationId xmlns:a16="http://schemas.microsoft.com/office/drawing/2014/main" id="{A214A933-5145-4D5D-BF11-803BFF7142F1}"/>
              </a:ext>
            </a:extLst>
          </p:cNvPr>
          <p:cNvSpPr>
            <a:spLocks noGrp="1"/>
          </p:cNvSpPr>
          <p:nvPr>
            <p:ph type="ftr" sz="quarter" idx="11"/>
          </p:nvPr>
        </p:nvSpPr>
        <p:spPr/>
        <p:txBody>
          <a:bodyPr/>
          <a:lstStyle/>
          <a:p>
            <a:endParaRPr lang="en-IN" dirty="0"/>
          </a:p>
        </p:txBody>
      </p:sp>
      <p:sp>
        <p:nvSpPr>
          <p:cNvPr id="4" name="Slide Number Placeholder 3">
            <a:extLst>
              <a:ext uri="{FF2B5EF4-FFF2-40B4-BE49-F238E27FC236}">
                <a16:creationId xmlns:a16="http://schemas.microsoft.com/office/drawing/2014/main" id="{39BCF37F-C79D-4DCF-B130-1EE3EE0F875F}"/>
              </a:ext>
            </a:extLst>
          </p:cNvPr>
          <p:cNvSpPr>
            <a:spLocks noGrp="1"/>
          </p:cNvSpPr>
          <p:nvPr>
            <p:ph type="sldNum" sz="quarter" idx="12"/>
          </p:nvPr>
        </p:nvSpPr>
        <p:spPr/>
        <p:txBody>
          <a:bodyPr/>
          <a:lstStyle/>
          <a:p>
            <a:fld id="{11E7E3CB-B149-4960-BC70-F8F495ECB1B8}" type="slidenum">
              <a:rPr lang="en-IN" smtClean="0"/>
              <a:t>‹#›</a:t>
            </a:fld>
            <a:endParaRPr lang="en-IN" dirty="0"/>
          </a:p>
        </p:txBody>
      </p:sp>
    </p:spTree>
    <p:extLst>
      <p:ext uri="{BB962C8B-B14F-4D97-AF65-F5344CB8AC3E}">
        <p14:creationId xmlns:p14="http://schemas.microsoft.com/office/powerpoint/2010/main" val="8557709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832FDE-1E80-4530-9789-D2CB06E66B0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F43A8A3B-DE15-4C5E-A471-7F8837D0028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5CC66279-2C12-4F9C-BFA2-12AB720E232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DE7FED5-76C7-4CB4-83B7-5990461F3BFE}"/>
              </a:ext>
            </a:extLst>
          </p:cNvPr>
          <p:cNvSpPr>
            <a:spLocks noGrp="1"/>
          </p:cNvSpPr>
          <p:nvPr>
            <p:ph type="dt" sz="half" idx="10"/>
          </p:nvPr>
        </p:nvSpPr>
        <p:spPr/>
        <p:txBody>
          <a:bodyPr/>
          <a:lstStyle/>
          <a:p>
            <a:fld id="{F7A4365C-CC3C-4EF9-82F4-7F0A945E0529}" type="datetimeFigureOut">
              <a:rPr lang="en-IN" smtClean="0"/>
              <a:t>12-03-2021</a:t>
            </a:fld>
            <a:endParaRPr lang="en-IN" dirty="0"/>
          </a:p>
        </p:txBody>
      </p:sp>
      <p:sp>
        <p:nvSpPr>
          <p:cNvPr id="6" name="Footer Placeholder 5">
            <a:extLst>
              <a:ext uri="{FF2B5EF4-FFF2-40B4-BE49-F238E27FC236}">
                <a16:creationId xmlns:a16="http://schemas.microsoft.com/office/drawing/2014/main" id="{77CBD710-62CE-4D01-BD67-FDC186B8EFBD}"/>
              </a:ext>
            </a:extLst>
          </p:cNvPr>
          <p:cNvSpPr>
            <a:spLocks noGrp="1"/>
          </p:cNvSpPr>
          <p:nvPr>
            <p:ph type="ftr" sz="quarter" idx="11"/>
          </p:nvPr>
        </p:nvSpPr>
        <p:spPr/>
        <p:txBody>
          <a:bodyPr/>
          <a:lstStyle/>
          <a:p>
            <a:endParaRPr lang="en-IN" dirty="0"/>
          </a:p>
        </p:txBody>
      </p:sp>
      <p:sp>
        <p:nvSpPr>
          <p:cNvPr id="7" name="Slide Number Placeholder 6">
            <a:extLst>
              <a:ext uri="{FF2B5EF4-FFF2-40B4-BE49-F238E27FC236}">
                <a16:creationId xmlns:a16="http://schemas.microsoft.com/office/drawing/2014/main" id="{28F61809-4324-4532-9202-D73A82BE8EEC}"/>
              </a:ext>
            </a:extLst>
          </p:cNvPr>
          <p:cNvSpPr>
            <a:spLocks noGrp="1"/>
          </p:cNvSpPr>
          <p:nvPr>
            <p:ph type="sldNum" sz="quarter" idx="12"/>
          </p:nvPr>
        </p:nvSpPr>
        <p:spPr/>
        <p:txBody>
          <a:bodyPr/>
          <a:lstStyle/>
          <a:p>
            <a:fld id="{11E7E3CB-B149-4960-BC70-F8F495ECB1B8}" type="slidenum">
              <a:rPr lang="en-IN" smtClean="0"/>
              <a:t>‹#›</a:t>
            </a:fld>
            <a:endParaRPr lang="en-IN" dirty="0"/>
          </a:p>
        </p:txBody>
      </p:sp>
    </p:spTree>
    <p:extLst>
      <p:ext uri="{BB962C8B-B14F-4D97-AF65-F5344CB8AC3E}">
        <p14:creationId xmlns:p14="http://schemas.microsoft.com/office/powerpoint/2010/main" val="40233562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5F1078-F19D-47D0-B854-3E2D23DC8A1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A966AF37-1D90-44B7-8D84-7EECC429996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dirty="0"/>
          </a:p>
        </p:txBody>
      </p:sp>
      <p:sp>
        <p:nvSpPr>
          <p:cNvPr id="4" name="Text Placeholder 3">
            <a:extLst>
              <a:ext uri="{FF2B5EF4-FFF2-40B4-BE49-F238E27FC236}">
                <a16:creationId xmlns:a16="http://schemas.microsoft.com/office/drawing/2014/main" id="{9D42C8BA-BF32-4350-9FE7-B7DDBFC7F0B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1097E6E-EF38-4038-ACD1-D869C6F18BF1}"/>
              </a:ext>
            </a:extLst>
          </p:cNvPr>
          <p:cNvSpPr>
            <a:spLocks noGrp="1"/>
          </p:cNvSpPr>
          <p:nvPr>
            <p:ph type="dt" sz="half" idx="10"/>
          </p:nvPr>
        </p:nvSpPr>
        <p:spPr/>
        <p:txBody>
          <a:bodyPr/>
          <a:lstStyle/>
          <a:p>
            <a:fld id="{F7A4365C-CC3C-4EF9-82F4-7F0A945E0529}" type="datetimeFigureOut">
              <a:rPr lang="en-IN" smtClean="0"/>
              <a:t>12-03-2021</a:t>
            </a:fld>
            <a:endParaRPr lang="en-IN" dirty="0"/>
          </a:p>
        </p:txBody>
      </p:sp>
      <p:sp>
        <p:nvSpPr>
          <p:cNvPr id="6" name="Footer Placeholder 5">
            <a:extLst>
              <a:ext uri="{FF2B5EF4-FFF2-40B4-BE49-F238E27FC236}">
                <a16:creationId xmlns:a16="http://schemas.microsoft.com/office/drawing/2014/main" id="{8D27892C-33E8-48A4-B58E-5DCF92B6A5BF}"/>
              </a:ext>
            </a:extLst>
          </p:cNvPr>
          <p:cNvSpPr>
            <a:spLocks noGrp="1"/>
          </p:cNvSpPr>
          <p:nvPr>
            <p:ph type="ftr" sz="quarter" idx="11"/>
          </p:nvPr>
        </p:nvSpPr>
        <p:spPr/>
        <p:txBody>
          <a:bodyPr/>
          <a:lstStyle/>
          <a:p>
            <a:endParaRPr lang="en-IN" dirty="0"/>
          </a:p>
        </p:txBody>
      </p:sp>
      <p:sp>
        <p:nvSpPr>
          <p:cNvPr id="7" name="Slide Number Placeholder 6">
            <a:extLst>
              <a:ext uri="{FF2B5EF4-FFF2-40B4-BE49-F238E27FC236}">
                <a16:creationId xmlns:a16="http://schemas.microsoft.com/office/drawing/2014/main" id="{2B2B1D08-F742-47FA-BB21-3C024E05F5AB}"/>
              </a:ext>
            </a:extLst>
          </p:cNvPr>
          <p:cNvSpPr>
            <a:spLocks noGrp="1"/>
          </p:cNvSpPr>
          <p:nvPr>
            <p:ph type="sldNum" sz="quarter" idx="12"/>
          </p:nvPr>
        </p:nvSpPr>
        <p:spPr/>
        <p:txBody>
          <a:bodyPr/>
          <a:lstStyle/>
          <a:p>
            <a:fld id="{11E7E3CB-B149-4960-BC70-F8F495ECB1B8}" type="slidenum">
              <a:rPr lang="en-IN" smtClean="0"/>
              <a:t>‹#›</a:t>
            </a:fld>
            <a:endParaRPr lang="en-IN" dirty="0"/>
          </a:p>
        </p:txBody>
      </p:sp>
    </p:spTree>
    <p:extLst>
      <p:ext uri="{BB962C8B-B14F-4D97-AF65-F5344CB8AC3E}">
        <p14:creationId xmlns:p14="http://schemas.microsoft.com/office/powerpoint/2010/main" val="32133620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4A5E5D4-8C88-4E35-937E-013F1661F65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7377BD7C-C355-4AAD-94FB-CBEAA4742C2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52AFFE7-0BEE-4C95-9609-30573674F5B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7A4365C-CC3C-4EF9-82F4-7F0A945E0529}" type="datetimeFigureOut">
              <a:rPr lang="en-IN" smtClean="0"/>
              <a:t>12-03-2021</a:t>
            </a:fld>
            <a:endParaRPr lang="en-IN" dirty="0"/>
          </a:p>
        </p:txBody>
      </p:sp>
      <p:sp>
        <p:nvSpPr>
          <p:cNvPr id="5" name="Footer Placeholder 4">
            <a:extLst>
              <a:ext uri="{FF2B5EF4-FFF2-40B4-BE49-F238E27FC236}">
                <a16:creationId xmlns:a16="http://schemas.microsoft.com/office/drawing/2014/main" id="{4103EF93-0A28-4E9A-B559-82041B926E8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dirty="0"/>
          </a:p>
        </p:txBody>
      </p:sp>
      <p:sp>
        <p:nvSpPr>
          <p:cNvPr id="6" name="Slide Number Placeholder 5">
            <a:extLst>
              <a:ext uri="{FF2B5EF4-FFF2-40B4-BE49-F238E27FC236}">
                <a16:creationId xmlns:a16="http://schemas.microsoft.com/office/drawing/2014/main" id="{E80E0C52-4106-4CF9-95BB-57E9E68A33F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1E7E3CB-B149-4960-BC70-F8F495ECB1B8}" type="slidenum">
              <a:rPr lang="en-IN" smtClean="0"/>
              <a:t>‹#›</a:t>
            </a:fld>
            <a:endParaRPr lang="en-IN" dirty="0"/>
          </a:p>
        </p:txBody>
      </p:sp>
    </p:spTree>
    <p:extLst>
      <p:ext uri="{BB962C8B-B14F-4D97-AF65-F5344CB8AC3E}">
        <p14:creationId xmlns:p14="http://schemas.microsoft.com/office/powerpoint/2010/main" val="15597538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g"/><Relationship Id="rId1" Type="http://schemas.openxmlformats.org/officeDocument/2006/relationships/slideLayout" Target="../slideLayouts/slideLayout2.xml"/><Relationship Id="rId6" Type="http://schemas.openxmlformats.org/officeDocument/2006/relationships/image" Target="../media/image5.svg"/><Relationship Id="rId5" Type="http://schemas.openxmlformats.org/officeDocument/2006/relationships/image" Target="../media/image4.png"/><Relationship Id="rId10" Type="http://schemas.openxmlformats.org/officeDocument/2006/relationships/image" Target="../media/image9.svg"/><Relationship Id="rId4" Type="http://schemas.openxmlformats.org/officeDocument/2006/relationships/image" Target="../media/image3.svg"/><Relationship Id="rId9" Type="http://schemas.openxmlformats.org/officeDocument/2006/relationships/image" Target="../media/image8.png"/></Relationships>
</file>

<file path=ppt/slides/_rels/slide10.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2.png"/><Relationship Id="rId7" Type="http://schemas.openxmlformats.org/officeDocument/2006/relationships/image" Target="../media/image35.wmf"/><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oleObject" Target="../embeddings/oleObject1.bin"/><Relationship Id="rId5" Type="http://schemas.openxmlformats.org/officeDocument/2006/relationships/image" Target="../media/image34.png"/><Relationship Id="rId4" Type="http://schemas.openxmlformats.org/officeDocument/2006/relationships/image" Target="../media/image33.png"/><Relationship Id="rId9" Type="http://schemas.openxmlformats.org/officeDocument/2006/relationships/image" Target="../media/image37.png"/></Relationships>
</file>

<file path=ppt/slides/_rels/slide1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JP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1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image" Target="../media/image44.jpg"/><Relationship Id="rId1" Type="http://schemas.openxmlformats.org/officeDocument/2006/relationships/slideLayout" Target="../slideLayouts/slideLayout2.xml"/><Relationship Id="rId4" Type="http://schemas.openxmlformats.org/officeDocument/2006/relationships/image" Target="../media/image46.jpg"/></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47.jp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8" Type="http://schemas.openxmlformats.org/officeDocument/2006/relationships/image" Target="../media/image49.jpg"/><Relationship Id="rId3" Type="http://schemas.openxmlformats.org/officeDocument/2006/relationships/image" Target="../media/image45.jpg"/><Relationship Id="rId7" Type="http://schemas.openxmlformats.org/officeDocument/2006/relationships/image" Target="../media/image31.png"/><Relationship Id="rId2" Type="http://schemas.openxmlformats.org/officeDocument/2006/relationships/image" Target="../media/image44.jpg"/><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32.png"/><Relationship Id="rId4" Type="http://schemas.openxmlformats.org/officeDocument/2006/relationships/image" Target="../media/image46.jpg"/></Relationships>
</file>

<file path=ppt/slides/_rels/slide17.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image" Target="../media/image44.jpg"/><Relationship Id="rId1" Type="http://schemas.openxmlformats.org/officeDocument/2006/relationships/slideLayout" Target="../slideLayouts/slideLayout2.xml"/><Relationship Id="rId4" Type="http://schemas.openxmlformats.org/officeDocument/2006/relationships/image" Target="../media/image46.jpg"/></Relationships>
</file>

<file path=ppt/slides/_rels/slide18.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hyperlink" Target="https://www.youtube.com/watch?v=1vXdTbJcYwo" TargetMode="External"/><Relationship Id="rId2" Type="http://schemas.openxmlformats.org/officeDocument/2006/relationships/image" Target="../media/image41.jpg"/><Relationship Id="rId1" Type="http://schemas.openxmlformats.org/officeDocument/2006/relationships/slideLayout" Target="../slideLayouts/slideLayout2.xml"/><Relationship Id="rId6" Type="http://schemas.openxmlformats.org/officeDocument/2006/relationships/hyperlink" Target="https://www.youtube.com/watch?v=LlDXZDQUOfE" TargetMode="External"/><Relationship Id="rId5" Type="http://schemas.openxmlformats.org/officeDocument/2006/relationships/hyperlink" Target="https://www.youtube.com/watch?v=-bknuFCQn4Y" TargetMode="External"/><Relationship Id="rId4" Type="http://schemas.openxmlformats.org/officeDocument/2006/relationships/hyperlink" Target="https://www.youtube.com/watch?v=O3rQ3KYb4ew" TargetMode="External"/></Relationships>
</file>

<file path=ppt/slides/_rels/slide19.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slideLayout" Target="../slideLayouts/slideLayout2.xml"/><Relationship Id="rId5" Type="http://schemas.openxmlformats.org/officeDocument/2006/relationships/image" Target="../media/image18.jpg"/><Relationship Id="rId4" Type="http://schemas.openxmlformats.org/officeDocument/2006/relationships/image" Target="../media/image17.jpg"/></Relationships>
</file>

<file path=ppt/slides/_rels/slide7.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jpeg"/><Relationship Id="rId1" Type="http://schemas.openxmlformats.org/officeDocument/2006/relationships/slideLayout" Target="../slideLayouts/slideLayout2.xml"/><Relationship Id="rId4" Type="http://schemas.openxmlformats.org/officeDocument/2006/relationships/image" Target="../media/image21.jpeg"/></Relationships>
</file>

<file path=ppt/slides/_rels/slide8.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jp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9.xml.rels><?xml version="1.0" encoding="UTF-8" standalone="yes"?>
<Relationships xmlns="http://schemas.openxmlformats.org/package/2006/relationships"><Relationship Id="rId8" Type="http://schemas.openxmlformats.org/officeDocument/2006/relationships/image" Target="../media/image3.svg"/><Relationship Id="rId3" Type="http://schemas.openxmlformats.org/officeDocument/2006/relationships/image" Target="../media/image27.png"/><Relationship Id="rId7" Type="http://schemas.openxmlformats.org/officeDocument/2006/relationships/image" Target="../media/image2.png"/><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shape&#10;&#10;Description automatically generated">
            <a:extLst>
              <a:ext uri="{FF2B5EF4-FFF2-40B4-BE49-F238E27FC236}">
                <a16:creationId xmlns:a16="http://schemas.microsoft.com/office/drawing/2014/main" id="{A9F340D7-66B1-430D-AACF-BF326B0CBD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Rectangle 4">
            <a:extLst>
              <a:ext uri="{FF2B5EF4-FFF2-40B4-BE49-F238E27FC236}">
                <a16:creationId xmlns:a16="http://schemas.microsoft.com/office/drawing/2014/main" id="{15E9B8B1-A23B-44C5-B16C-D75A98F9CE4F}"/>
              </a:ext>
            </a:extLst>
          </p:cNvPr>
          <p:cNvSpPr/>
          <p:nvPr/>
        </p:nvSpPr>
        <p:spPr>
          <a:xfrm>
            <a:off x="162560" y="1371600"/>
            <a:ext cx="5933440" cy="2057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3464F0A8-35E5-4A27-AA6A-300E9877673D}"/>
              </a:ext>
            </a:extLst>
          </p:cNvPr>
          <p:cNvSpPr txBox="1"/>
          <p:nvPr/>
        </p:nvSpPr>
        <p:spPr>
          <a:xfrm>
            <a:off x="162560" y="1504950"/>
            <a:ext cx="12029439" cy="1648978"/>
          </a:xfrm>
          <a:prstGeom prst="rect">
            <a:avLst/>
          </a:prstGeom>
          <a:noFill/>
        </p:spPr>
        <p:txBody>
          <a:bodyPr wrap="square" rtlCol="0">
            <a:spAutoFit/>
          </a:bodyPr>
          <a:lstStyle/>
          <a:p>
            <a:pPr>
              <a:lnSpc>
                <a:spcPct val="150000"/>
              </a:lnSpc>
            </a:pPr>
            <a:r>
              <a:rPr lang="en-US" sz="3600" dirty="0">
                <a:latin typeface="Century Gothic" panose="020B0502020202020204" pitchFamily="34" charset="0"/>
              </a:rPr>
              <a:t>Extended Reality(XR) using Immersive Technology and Explainer Video Development</a:t>
            </a:r>
            <a:endParaRPr lang="en-IN" sz="3600" dirty="0">
              <a:latin typeface="Century Gothic" panose="020B0502020202020204" pitchFamily="34" charset="0"/>
            </a:endParaRPr>
          </a:p>
        </p:txBody>
      </p:sp>
      <p:sp>
        <p:nvSpPr>
          <p:cNvPr id="6" name="TextBox 5">
            <a:extLst>
              <a:ext uri="{FF2B5EF4-FFF2-40B4-BE49-F238E27FC236}">
                <a16:creationId xmlns:a16="http://schemas.microsoft.com/office/drawing/2014/main" id="{A1C4BF00-4CC5-4C52-9E98-47022C98504C}"/>
              </a:ext>
            </a:extLst>
          </p:cNvPr>
          <p:cNvSpPr txBox="1"/>
          <p:nvPr/>
        </p:nvSpPr>
        <p:spPr>
          <a:xfrm>
            <a:off x="9648825" y="6038850"/>
            <a:ext cx="2543174" cy="738664"/>
          </a:xfrm>
          <a:prstGeom prst="rect">
            <a:avLst/>
          </a:prstGeom>
          <a:noFill/>
        </p:spPr>
        <p:txBody>
          <a:bodyPr wrap="square" rtlCol="0">
            <a:spAutoFit/>
          </a:bodyPr>
          <a:lstStyle/>
          <a:p>
            <a:r>
              <a:rPr lang="en-US" sz="1400" u="sng"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Presented by:</a:t>
            </a:r>
          </a:p>
          <a:p>
            <a:r>
              <a:rPr lang="en-US" sz="1400"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Ganesh Karuppaiah</a:t>
            </a:r>
          </a:p>
          <a:p>
            <a:r>
              <a:rPr lang="en-US" sz="1400"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XR Visual Content Designer</a:t>
            </a:r>
            <a:endParaRPr lang="en-IN" sz="1400"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8" name="Graphic 7" descr="Virtual Reality headset with solid fill">
            <a:extLst>
              <a:ext uri="{FF2B5EF4-FFF2-40B4-BE49-F238E27FC236}">
                <a16:creationId xmlns:a16="http://schemas.microsoft.com/office/drawing/2014/main" id="{71A1805B-3B9A-4CF2-A316-7D82E3AC230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09333" y="5863114"/>
            <a:ext cx="914400" cy="914400"/>
          </a:xfrm>
          <a:prstGeom prst="rect">
            <a:avLst/>
          </a:prstGeom>
        </p:spPr>
      </p:pic>
      <p:pic>
        <p:nvPicPr>
          <p:cNvPr id="10" name="Graphic 9" descr="Smart Phone with solid fill">
            <a:extLst>
              <a:ext uri="{FF2B5EF4-FFF2-40B4-BE49-F238E27FC236}">
                <a16:creationId xmlns:a16="http://schemas.microsoft.com/office/drawing/2014/main" id="{4AA65ABA-C2FA-4636-900C-DDD0BFAD290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07376" y="5823882"/>
            <a:ext cx="755703" cy="755703"/>
          </a:xfrm>
          <a:prstGeom prst="rect">
            <a:avLst/>
          </a:prstGeom>
        </p:spPr>
      </p:pic>
      <p:pic>
        <p:nvPicPr>
          <p:cNvPr id="12" name="Graphic 11" descr="Computer with solid fill">
            <a:extLst>
              <a:ext uri="{FF2B5EF4-FFF2-40B4-BE49-F238E27FC236}">
                <a16:creationId xmlns:a16="http://schemas.microsoft.com/office/drawing/2014/main" id="{A0046473-4D62-457C-9CE3-6396AC5B3F5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46722" y="5798127"/>
            <a:ext cx="914400" cy="914400"/>
          </a:xfrm>
          <a:prstGeom prst="rect">
            <a:avLst/>
          </a:prstGeom>
        </p:spPr>
      </p:pic>
      <p:pic>
        <p:nvPicPr>
          <p:cNvPr id="14" name="Graphic 13" descr="Vlog with solid fill">
            <a:extLst>
              <a:ext uri="{FF2B5EF4-FFF2-40B4-BE49-F238E27FC236}">
                <a16:creationId xmlns:a16="http://schemas.microsoft.com/office/drawing/2014/main" id="{45945C6C-0475-4D49-AA6F-08A808F77256}"/>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478528" y="5857918"/>
            <a:ext cx="831273" cy="831273"/>
          </a:xfrm>
          <a:prstGeom prst="rect">
            <a:avLst/>
          </a:prstGeom>
        </p:spPr>
      </p:pic>
    </p:spTree>
    <p:extLst>
      <p:ext uri="{BB962C8B-B14F-4D97-AF65-F5344CB8AC3E}">
        <p14:creationId xmlns:p14="http://schemas.microsoft.com/office/powerpoint/2010/main" val="27624412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86AB779-D039-4B11-A99E-3582492106E8}"/>
              </a:ext>
            </a:extLst>
          </p:cNvPr>
          <p:cNvSpPr/>
          <p:nvPr/>
        </p:nvSpPr>
        <p:spPr>
          <a:xfrm>
            <a:off x="0" y="0"/>
            <a:ext cx="12192000" cy="78105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 name="TextBox 5">
            <a:extLst>
              <a:ext uri="{FF2B5EF4-FFF2-40B4-BE49-F238E27FC236}">
                <a16:creationId xmlns:a16="http://schemas.microsoft.com/office/drawing/2014/main" id="{3770D83A-26FC-4F53-88C2-425B05B1580C}"/>
              </a:ext>
            </a:extLst>
          </p:cNvPr>
          <p:cNvSpPr txBox="1"/>
          <p:nvPr/>
        </p:nvSpPr>
        <p:spPr>
          <a:xfrm>
            <a:off x="66674" y="92449"/>
            <a:ext cx="12125325" cy="584775"/>
          </a:xfrm>
          <a:prstGeom prst="rect">
            <a:avLst/>
          </a:prstGeom>
          <a:noFill/>
        </p:spPr>
        <p:txBody>
          <a:bodyPr wrap="square" rtlCol="0">
            <a:spAutoFit/>
          </a:bodyPr>
          <a:lstStyle/>
          <a:p>
            <a:r>
              <a:rPr lang="en-US" sz="3200" dirty="0">
                <a:solidFill>
                  <a:schemeClr val="tx1"/>
                </a:solidFill>
                <a:latin typeface="Century Gothic" panose="020B0502020202020204" pitchFamily="34" charset="0"/>
              </a:rPr>
              <a:t>Tools </a:t>
            </a:r>
            <a:r>
              <a:rPr lang="en-US" sz="3200" dirty="0">
                <a:latin typeface="Century Gothic" panose="020B0502020202020204" pitchFamily="34" charset="0"/>
              </a:rPr>
              <a:t>Involved in Developing XR apps</a:t>
            </a:r>
            <a:endParaRPr lang="en-IN" sz="3200" dirty="0">
              <a:solidFill>
                <a:schemeClr val="tx1"/>
              </a:solidFill>
              <a:latin typeface="Century Gothic" panose="020B0502020202020204" pitchFamily="34" charset="0"/>
            </a:endParaRPr>
          </a:p>
        </p:txBody>
      </p:sp>
      <p:pic>
        <p:nvPicPr>
          <p:cNvPr id="4" name="Picture 3" descr="Logo, icon&#10;&#10;Description automatically generated">
            <a:extLst>
              <a:ext uri="{FF2B5EF4-FFF2-40B4-BE49-F238E27FC236}">
                <a16:creationId xmlns:a16="http://schemas.microsoft.com/office/drawing/2014/main" id="{EDE918FD-CBF9-447B-8EA6-56114D2885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5443" y="1729195"/>
            <a:ext cx="1265594" cy="1233472"/>
          </a:xfrm>
          <a:prstGeom prst="rect">
            <a:avLst/>
          </a:prstGeom>
        </p:spPr>
      </p:pic>
      <p:pic>
        <p:nvPicPr>
          <p:cNvPr id="7" name="Picture 6" descr="Logo&#10;&#10;Description automatically generated">
            <a:extLst>
              <a:ext uri="{FF2B5EF4-FFF2-40B4-BE49-F238E27FC236}">
                <a16:creationId xmlns:a16="http://schemas.microsoft.com/office/drawing/2014/main" id="{597BF208-EE5A-45AA-8A18-35A17FC266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0173" y="1729195"/>
            <a:ext cx="1264759" cy="1233472"/>
          </a:xfrm>
          <a:prstGeom prst="rect">
            <a:avLst/>
          </a:prstGeom>
        </p:spPr>
      </p:pic>
      <p:pic>
        <p:nvPicPr>
          <p:cNvPr id="3" name="Picture 2" descr="Logo, company name&#10;&#10;Description automatically generated">
            <a:extLst>
              <a:ext uri="{FF2B5EF4-FFF2-40B4-BE49-F238E27FC236}">
                <a16:creationId xmlns:a16="http://schemas.microsoft.com/office/drawing/2014/main" id="{01BA8C5B-C95F-4C4B-8E4E-6A199177374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3003" y="4297777"/>
            <a:ext cx="1641750" cy="1641750"/>
          </a:xfrm>
          <a:prstGeom prst="rect">
            <a:avLst/>
          </a:prstGeom>
        </p:spPr>
      </p:pic>
      <p:pic>
        <p:nvPicPr>
          <p:cNvPr id="11" name="Picture 10" descr="Logo&#10;&#10;Description automatically generated">
            <a:extLst>
              <a:ext uri="{FF2B5EF4-FFF2-40B4-BE49-F238E27FC236}">
                <a16:creationId xmlns:a16="http://schemas.microsoft.com/office/drawing/2014/main" id="{8B9B9CC0-B843-432F-A77B-F5E99D6D9B1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46381" y="4149022"/>
            <a:ext cx="1579872" cy="1641750"/>
          </a:xfrm>
          <a:prstGeom prst="rect">
            <a:avLst/>
          </a:prstGeom>
        </p:spPr>
      </p:pic>
      <p:graphicFrame>
        <p:nvGraphicFramePr>
          <p:cNvPr id="12" name="Object 11">
            <a:extLst>
              <a:ext uri="{FF2B5EF4-FFF2-40B4-BE49-F238E27FC236}">
                <a16:creationId xmlns:a16="http://schemas.microsoft.com/office/drawing/2014/main" id="{4AF77180-E14A-425B-A26B-FBA9FA574B9F}"/>
              </a:ext>
            </a:extLst>
          </p:cNvPr>
          <p:cNvGraphicFramePr>
            <a:graphicFrameLocks noChangeAspect="1"/>
          </p:cNvGraphicFramePr>
          <p:nvPr>
            <p:extLst>
              <p:ext uri="{D42A27DB-BD31-4B8C-83A1-F6EECF244321}">
                <p14:modId xmlns:p14="http://schemas.microsoft.com/office/powerpoint/2010/main" val="3904700369"/>
              </p:ext>
            </p:extLst>
          </p:nvPr>
        </p:nvGraphicFramePr>
        <p:xfrm>
          <a:off x="9239795" y="1656518"/>
          <a:ext cx="1378826" cy="1378826"/>
        </p:xfrm>
        <a:graphic>
          <a:graphicData uri="http://schemas.openxmlformats.org/presentationml/2006/ole">
            <mc:AlternateContent xmlns:mc="http://schemas.openxmlformats.org/markup-compatibility/2006">
              <mc:Choice xmlns:v="urn:schemas-microsoft-com:vml" Requires="v">
                <p:oleObj name="Bitmap Image" r:id="rId6" imgW="3251160" imgH="3251160" progId="Paint.Picture">
                  <p:embed/>
                </p:oleObj>
              </mc:Choice>
              <mc:Fallback>
                <p:oleObj name="Bitmap Image" r:id="rId6" imgW="3251160" imgH="3251160" progId="Paint.Picture">
                  <p:embed/>
                  <p:pic>
                    <p:nvPicPr>
                      <p:cNvPr id="0" name=""/>
                      <p:cNvPicPr/>
                      <p:nvPr/>
                    </p:nvPicPr>
                    <p:blipFill>
                      <a:blip r:embed="rId7"/>
                      <a:stretch>
                        <a:fillRect/>
                      </a:stretch>
                    </p:blipFill>
                    <p:spPr>
                      <a:xfrm>
                        <a:off x="9239795" y="1656518"/>
                        <a:ext cx="1378826" cy="1378826"/>
                      </a:xfrm>
                      <a:prstGeom prst="rect">
                        <a:avLst/>
                      </a:prstGeom>
                    </p:spPr>
                  </p:pic>
                </p:oleObj>
              </mc:Fallback>
            </mc:AlternateContent>
          </a:graphicData>
        </a:graphic>
      </p:graphicFrame>
      <p:pic>
        <p:nvPicPr>
          <p:cNvPr id="14" name="Picture 13" descr="Logo&#10;&#10;Description automatically generated">
            <a:extLst>
              <a:ext uri="{FF2B5EF4-FFF2-40B4-BE49-F238E27FC236}">
                <a16:creationId xmlns:a16="http://schemas.microsoft.com/office/drawing/2014/main" id="{6E5A83B0-27CA-434C-84F6-C9390BF1713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844312" y="2995883"/>
            <a:ext cx="1820975" cy="1517479"/>
          </a:xfrm>
          <a:prstGeom prst="rect">
            <a:avLst/>
          </a:prstGeom>
        </p:spPr>
      </p:pic>
      <p:pic>
        <p:nvPicPr>
          <p:cNvPr id="16" name="Picture 15" descr="Icon&#10;&#10;Description automatically generated">
            <a:extLst>
              <a:ext uri="{FF2B5EF4-FFF2-40B4-BE49-F238E27FC236}">
                <a16:creationId xmlns:a16="http://schemas.microsoft.com/office/drawing/2014/main" id="{BABACFD3-BBD4-4615-B12E-603A595B196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061174" y="4168017"/>
            <a:ext cx="1622755" cy="1622755"/>
          </a:xfrm>
          <a:prstGeom prst="rect">
            <a:avLst/>
          </a:prstGeom>
        </p:spPr>
      </p:pic>
    </p:spTree>
    <p:extLst>
      <p:ext uri="{BB962C8B-B14F-4D97-AF65-F5344CB8AC3E}">
        <p14:creationId xmlns:p14="http://schemas.microsoft.com/office/powerpoint/2010/main" val="11351814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86AB779-D039-4B11-A99E-3582492106E8}"/>
              </a:ext>
            </a:extLst>
          </p:cNvPr>
          <p:cNvSpPr/>
          <p:nvPr/>
        </p:nvSpPr>
        <p:spPr>
          <a:xfrm>
            <a:off x="0" y="0"/>
            <a:ext cx="12192000" cy="78105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 name="TextBox 5">
            <a:extLst>
              <a:ext uri="{FF2B5EF4-FFF2-40B4-BE49-F238E27FC236}">
                <a16:creationId xmlns:a16="http://schemas.microsoft.com/office/drawing/2014/main" id="{3770D83A-26FC-4F53-88C2-425B05B1580C}"/>
              </a:ext>
            </a:extLst>
          </p:cNvPr>
          <p:cNvSpPr txBox="1"/>
          <p:nvPr/>
        </p:nvSpPr>
        <p:spPr>
          <a:xfrm>
            <a:off x="66674" y="92449"/>
            <a:ext cx="12125325" cy="584775"/>
          </a:xfrm>
          <a:prstGeom prst="rect">
            <a:avLst/>
          </a:prstGeom>
          <a:noFill/>
        </p:spPr>
        <p:txBody>
          <a:bodyPr wrap="square" rtlCol="0">
            <a:spAutoFit/>
          </a:bodyPr>
          <a:lstStyle/>
          <a:p>
            <a:r>
              <a:rPr lang="en-US" sz="3200" dirty="0">
                <a:solidFill>
                  <a:schemeClr val="tx1"/>
                </a:solidFill>
                <a:latin typeface="Century Gothic" panose="020B0502020202020204" pitchFamily="34" charset="0"/>
              </a:rPr>
              <a:t>Use Case</a:t>
            </a:r>
            <a:r>
              <a:rPr lang="en-US" sz="3200" dirty="0">
                <a:latin typeface="Century Gothic" panose="020B0502020202020204" pitchFamily="34" charset="0"/>
              </a:rPr>
              <a:t>s of </a:t>
            </a:r>
            <a:r>
              <a:rPr lang="en-US" sz="3200" dirty="0">
                <a:solidFill>
                  <a:schemeClr val="tx1"/>
                </a:solidFill>
                <a:latin typeface="Century Gothic" panose="020B0502020202020204" pitchFamily="34" charset="0"/>
              </a:rPr>
              <a:t>XR </a:t>
            </a:r>
            <a:r>
              <a:rPr lang="en-US" sz="3200" dirty="0">
                <a:latin typeface="Century Gothic" panose="020B0502020202020204" pitchFamily="34" charset="0"/>
              </a:rPr>
              <a:t>A</a:t>
            </a:r>
            <a:r>
              <a:rPr lang="en-US" sz="3200" dirty="0">
                <a:solidFill>
                  <a:schemeClr val="tx1"/>
                </a:solidFill>
                <a:latin typeface="Century Gothic" panose="020B0502020202020204" pitchFamily="34" charset="0"/>
              </a:rPr>
              <a:t>pps</a:t>
            </a:r>
            <a:endParaRPr lang="en-IN" sz="3200" dirty="0">
              <a:solidFill>
                <a:schemeClr val="tx1"/>
              </a:solidFill>
              <a:latin typeface="Century Gothic" panose="020B0502020202020204" pitchFamily="34" charset="0"/>
            </a:endParaRPr>
          </a:p>
        </p:txBody>
      </p:sp>
      <p:sp>
        <p:nvSpPr>
          <p:cNvPr id="7" name="TextBox 6">
            <a:extLst>
              <a:ext uri="{FF2B5EF4-FFF2-40B4-BE49-F238E27FC236}">
                <a16:creationId xmlns:a16="http://schemas.microsoft.com/office/drawing/2014/main" id="{FE8E2AC0-5192-494C-96A7-47D7859C6D35}"/>
              </a:ext>
            </a:extLst>
          </p:cNvPr>
          <p:cNvSpPr txBox="1"/>
          <p:nvPr/>
        </p:nvSpPr>
        <p:spPr>
          <a:xfrm>
            <a:off x="200026" y="790575"/>
            <a:ext cx="7800974" cy="1966116"/>
          </a:xfrm>
          <a:prstGeom prst="rect">
            <a:avLst/>
          </a:prstGeom>
          <a:noFill/>
        </p:spPr>
        <p:txBody>
          <a:bodyPr wrap="square" rtlCol="0">
            <a:spAutoFit/>
          </a:bodyPr>
          <a:lstStyle/>
          <a:p>
            <a:pPr marL="342900" indent="-342900">
              <a:lnSpc>
                <a:spcPct val="200000"/>
              </a:lnSpc>
              <a:buFont typeface="+mj-lt"/>
              <a:buAutoNum type="arabicPeriod"/>
            </a:pPr>
            <a:r>
              <a:rPr lang="en-US" sz="2000" dirty="0">
                <a:latin typeface="Open Sans Light" panose="020B0306030504020204" pitchFamily="34" charset="0"/>
                <a:ea typeface="Open Sans Light" panose="020B0306030504020204" pitchFamily="34" charset="0"/>
                <a:cs typeface="Open Sans Light" panose="020B0306030504020204" pitchFamily="34" charset="0"/>
              </a:rPr>
              <a:t>Eye Cataract Surgery VR Simulation:</a:t>
            </a:r>
          </a:p>
          <a:p>
            <a:pPr>
              <a:lnSpc>
                <a:spcPct val="150000"/>
              </a:lnSpc>
            </a:pPr>
            <a:r>
              <a:rPr lang="en-US" sz="1400" dirty="0">
                <a:latin typeface="Open Sans Light" panose="020B0306030504020204" pitchFamily="34" charset="0"/>
                <a:ea typeface="Open Sans Light" panose="020B0306030504020204" pitchFamily="34" charset="0"/>
                <a:cs typeface="Open Sans Light" panose="020B0306030504020204" pitchFamily="34" charset="0"/>
              </a:rPr>
              <a:t>      This VR application enables the trainee surgeon to get hands on experience on the cataract surgery. This app trains the users in various scenarios such as changing the type of the cataract and with different surgical equipment’s. The user will be interacting with the virtual eye using Touch X haptic devices.</a:t>
            </a:r>
          </a:p>
        </p:txBody>
      </p:sp>
      <p:sp>
        <p:nvSpPr>
          <p:cNvPr id="8" name="TextBox 7">
            <a:extLst>
              <a:ext uri="{FF2B5EF4-FFF2-40B4-BE49-F238E27FC236}">
                <a16:creationId xmlns:a16="http://schemas.microsoft.com/office/drawing/2014/main" id="{A8AC6CCD-8B88-4C13-A19F-91AA9A1E2B43}"/>
              </a:ext>
            </a:extLst>
          </p:cNvPr>
          <p:cNvSpPr txBox="1"/>
          <p:nvPr/>
        </p:nvSpPr>
        <p:spPr>
          <a:xfrm>
            <a:off x="200026" y="2733675"/>
            <a:ext cx="7800974" cy="1642950"/>
          </a:xfrm>
          <a:prstGeom prst="rect">
            <a:avLst/>
          </a:prstGeom>
          <a:noFill/>
        </p:spPr>
        <p:txBody>
          <a:bodyPr wrap="square" rtlCol="0">
            <a:spAutoFit/>
          </a:bodyPr>
          <a:lstStyle/>
          <a:p>
            <a:pPr marL="457200" indent="-457200">
              <a:lnSpc>
                <a:spcPct val="200000"/>
              </a:lnSpc>
              <a:buFont typeface="+mj-lt"/>
              <a:buAutoNum type="arabicPeriod" startAt="2"/>
            </a:pPr>
            <a:r>
              <a:rPr lang="en-US" sz="2000" dirty="0">
                <a:latin typeface="Open Sans Light" panose="020B0306030504020204" pitchFamily="34" charset="0"/>
                <a:ea typeface="Open Sans Light" panose="020B0306030504020204" pitchFamily="34" charset="0"/>
                <a:cs typeface="Open Sans Light" panose="020B0306030504020204" pitchFamily="34" charset="0"/>
              </a:rPr>
              <a:t>Fire Safety – VR Training App :</a:t>
            </a:r>
          </a:p>
          <a:p>
            <a:pPr>
              <a:lnSpc>
                <a:spcPct val="150000"/>
              </a:lnSpc>
            </a:pPr>
            <a:r>
              <a:rPr lang="en-US" sz="1400" dirty="0">
                <a:latin typeface="Open Sans Light" panose="020B0306030504020204" pitchFamily="34" charset="0"/>
                <a:ea typeface="Open Sans Light" panose="020B0306030504020204" pitchFamily="34" charset="0"/>
                <a:cs typeface="Open Sans Light" panose="020B0306030504020204" pitchFamily="34" charset="0"/>
              </a:rPr>
              <a:t>      This VR application enables the user to know about different types of fire and its respective extinguishers. User will be placed in a virtual environments where he/ she need to extinguish the fire so that they will be get trained how to act properly during a fire emergency.</a:t>
            </a:r>
          </a:p>
        </p:txBody>
      </p:sp>
      <p:sp>
        <p:nvSpPr>
          <p:cNvPr id="9" name="TextBox 8">
            <a:extLst>
              <a:ext uri="{FF2B5EF4-FFF2-40B4-BE49-F238E27FC236}">
                <a16:creationId xmlns:a16="http://schemas.microsoft.com/office/drawing/2014/main" id="{406D61B8-DDF8-4A7C-993A-1477CA75BE6D}"/>
              </a:ext>
            </a:extLst>
          </p:cNvPr>
          <p:cNvSpPr txBox="1"/>
          <p:nvPr/>
        </p:nvSpPr>
        <p:spPr>
          <a:xfrm>
            <a:off x="161927" y="4384283"/>
            <a:ext cx="7800974" cy="2289281"/>
          </a:xfrm>
          <a:prstGeom prst="rect">
            <a:avLst/>
          </a:prstGeom>
          <a:noFill/>
        </p:spPr>
        <p:txBody>
          <a:bodyPr wrap="square" rtlCol="0">
            <a:spAutoFit/>
          </a:bodyPr>
          <a:lstStyle/>
          <a:p>
            <a:pPr marL="457200" indent="-457200">
              <a:lnSpc>
                <a:spcPct val="200000"/>
              </a:lnSpc>
              <a:buFont typeface="+mj-lt"/>
              <a:buAutoNum type="arabicPeriod" startAt="3"/>
            </a:pPr>
            <a:r>
              <a:rPr lang="en-US" sz="2000" dirty="0">
                <a:latin typeface="Open Sans Light" panose="020B0306030504020204" pitchFamily="34" charset="0"/>
                <a:ea typeface="Open Sans Light" panose="020B0306030504020204" pitchFamily="34" charset="0"/>
                <a:cs typeface="Open Sans Light" panose="020B0306030504020204" pitchFamily="34" charset="0"/>
              </a:rPr>
              <a:t>Human Anatomy AR:</a:t>
            </a:r>
          </a:p>
          <a:p>
            <a:pPr>
              <a:lnSpc>
                <a:spcPct val="150000"/>
              </a:lnSpc>
            </a:pPr>
            <a:r>
              <a:rPr lang="en-US" sz="1400" dirty="0">
                <a:latin typeface="Open Sans Light" panose="020B0306030504020204" pitchFamily="34" charset="0"/>
                <a:ea typeface="Open Sans Light" panose="020B0306030504020204" pitchFamily="34" charset="0"/>
                <a:cs typeface="Open Sans Light" panose="020B0306030504020204" pitchFamily="34" charset="0"/>
              </a:rPr>
              <a:t>      This AR mobile app acts as an additional training material for the medical students who are learning a specific books. Students can scan the anatomical images from pages via AR app which brings them virtual 3D models of the respective human organs in AR. This app also comprises with two minutes 3D animation video which explains the some of the major topic relative to the organ and evaluate the students with 3D drag &amp; drop assessment. </a:t>
            </a:r>
          </a:p>
        </p:txBody>
      </p:sp>
      <p:pic>
        <p:nvPicPr>
          <p:cNvPr id="4" name="Picture 3" descr="A picture containing logo&#10;&#10;Description automatically generated">
            <a:extLst>
              <a:ext uri="{FF2B5EF4-FFF2-40B4-BE49-F238E27FC236}">
                <a16:creationId xmlns:a16="http://schemas.microsoft.com/office/drawing/2014/main" id="{59F5D8E7-6334-430F-A7BC-C2E733EC60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82898" y="1053904"/>
            <a:ext cx="2031399" cy="1711716"/>
          </a:xfrm>
          <a:prstGeom prst="rect">
            <a:avLst/>
          </a:prstGeom>
        </p:spPr>
      </p:pic>
      <p:pic>
        <p:nvPicPr>
          <p:cNvPr id="11" name="Picture 10" descr="A picture containing fire, floor, red&#10;&#10;Description automatically generated">
            <a:extLst>
              <a:ext uri="{FF2B5EF4-FFF2-40B4-BE49-F238E27FC236}">
                <a16:creationId xmlns:a16="http://schemas.microsoft.com/office/drawing/2014/main" id="{5D45D5B4-AEDA-4B1D-BAF1-51FAA614CE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79520" y="2929074"/>
            <a:ext cx="2918668" cy="1641750"/>
          </a:xfrm>
          <a:prstGeom prst="rect">
            <a:avLst/>
          </a:prstGeom>
        </p:spPr>
      </p:pic>
      <p:pic>
        <p:nvPicPr>
          <p:cNvPr id="13" name="Picture 12" descr="A picture containing graphical user interface&#10;&#10;Description automatically generated">
            <a:extLst>
              <a:ext uri="{FF2B5EF4-FFF2-40B4-BE49-F238E27FC236}">
                <a16:creationId xmlns:a16="http://schemas.microsoft.com/office/drawing/2014/main" id="{65BD1675-A512-4386-B521-6736BDEF74F0}"/>
              </a:ext>
            </a:extLst>
          </p:cNvPr>
          <p:cNvPicPr>
            <a:picLocks noChangeAspect="1"/>
          </p:cNvPicPr>
          <p:nvPr/>
        </p:nvPicPr>
        <p:blipFill rotWithShape="1">
          <a:blip r:embed="rId4">
            <a:extLst>
              <a:ext uri="{28A0092B-C50C-407E-A947-70E740481C1C}">
                <a14:useLocalDpi xmlns:a14="http://schemas.microsoft.com/office/drawing/2010/main" val="0"/>
              </a:ext>
            </a:extLst>
          </a:blip>
          <a:srcRect r="10859"/>
          <a:stretch/>
        </p:blipFill>
        <p:spPr>
          <a:xfrm>
            <a:off x="8607908" y="4892609"/>
            <a:ext cx="2861891" cy="1805925"/>
          </a:xfrm>
          <a:prstGeom prst="rect">
            <a:avLst/>
          </a:prstGeom>
        </p:spPr>
      </p:pic>
    </p:spTree>
    <p:extLst>
      <p:ext uri="{BB962C8B-B14F-4D97-AF65-F5344CB8AC3E}">
        <p14:creationId xmlns:p14="http://schemas.microsoft.com/office/powerpoint/2010/main" val="30848227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3770D83A-26FC-4F53-88C2-425B05B1580C}"/>
              </a:ext>
            </a:extLst>
          </p:cNvPr>
          <p:cNvSpPr txBox="1"/>
          <p:nvPr/>
        </p:nvSpPr>
        <p:spPr>
          <a:xfrm>
            <a:off x="3290680" y="4936213"/>
            <a:ext cx="5584963" cy="584775"/>
          </a:xfrm>
          <a:prstGeom prst="rect">
            <a:avLst/>
          </a:prstGeom>
          <a:noFill/>
        </p:spPr>
        <p:txBody>
          <a:bodyPr wrap="square" rtlCol="0">
            <a:spAutoFit/>
          </a:bodyPr>
          <a:lstStyle/>
          <a:p>
            <a:r>
              <a:rPr lang="en-US" sz="3200" dirty="0">
                <a:solidFill>
                  <a:schemeClr val="tx1"/>
                </a:solidFill>
                <a:latin typeface="Century Gothic" panose="020B0502020202020204" pitchFamily="34" charset="0"/>
              </a:rPr>
              <a:t>Sample Videos on XR Apps</a:t>
            </a:r>
            <a:endParaRPr lang="en-IN" sz="3200" dirty="0">
              <a:solidFill>
                <a:schemeClr val="tx1"/>
              </a:solidFill>
              <a:latin typeface="Century Gothic" panose="020B0502020202020204" pitchFamily="34" charset="0"/>
            </a:endParaRPr>
          </a:p>
        </p:txBody>
      </p:sp>
      <p:grpSp>
        <p:nvGrpSpPr>
          <p:cNvPr id="4" name="Group 3">
            <a:extLst>
              <a:ext uri="{FF2B5EF4-FFF2-40B4-BE49-F238E27FC236}">
                <a16:creationId xmlns:a16="http://schemas.microsoft.com/office/drawing/2014/main" id="{B205E5D7-A7E0-4175-BAFB-CC84C30982F1}"/>
              </a:ext>
            </a:extLst>
          </p:cNvPr>
          <p:cNvGrpSpPr/>
          <p:nvPr/>
        </p:nvGrpSpPr>
        <p:grpSpPr>
          <a:xfrm>
            <a:off x="2192150" y="847516"/>
            <a:ext cx="7378325" cy="4154016"/>
            <a:chOff x="2579802" y="989815"/>
            <a:chExt cx="7032395" cy="3959257"/>
          </a:xfrm>
        </p:grpSpPr>
        <p:pic>
          <p:nvPicPr>
            <p:cNvPr id="7" name="Picture 6" descr="A picture containing graphical user interface&#10;&#10;Description automatically generated">
              <a:extLst>
                <a:ext uri="{FF2B5EF4-FFF2-40B4-BE49-F238E27FC236}">
                  <a16:creationId xmlns:a16="http://schemas.microsoft.com/office/drawing/2014/main" id="{D70D93D4-AAF9-47AB-9D02-D7031B04EDC8}"/>
                </a:ext>
              </a:extLst>
            </p:cNvPr>
            <p:cNvPicPr>
              <a:picLocks noChangeAspect="1"/>
            </p:cNvPicPr>
            <p:nvPr/>
          </p:nvPicPr>
          <p:blipFill rotWithShape="1">
            <a:blip r:embed="rId2">
              <a:extLst>
                <a:ext uri="{28A0092B-C50C-407E-A947-70E740481C1C}">
                  <a14:useLocalDpi xmlns:a14="http://schemas.microsoft.com/office/drawing/2010/main" val="0"/>
                </a:ext>
              </a:extLst>
            </a:blip>
            <a:srcRect l="3311" t="20953" r="2692" b="11006"/>
            <a:stretch/>
          </p:blipFill>
          <p:spPr>
            <a:xfrm>
              <a:off x="2579802" y="989815"/>
              <a:ext cx="7032395" cy="3959257"/>
            </a:xfrm>
            <a:prstGeom prst="rect">
              <a:avLst/>
            </a:prstGeom>
          </p:spPr>
        </p:pic>
        <p:sp>
          <p:nvSpPr>
            <p:cNvPr id="8" name="Oval 7">
              <a:extLst>
                <a:ext uri="{FF2B5EF4-FFF2-40B4-BE49-F238E27FC236}">
                  <a16:creationId xmlns:a16="http://schemas.microsoft.com/office/drawing/2014/main" id="{271CB8FC-9BD5-4D71-BEED-D97EE4125471}"/>
                </a:ext>
              </a:extLst>
            </p:cNvPr>
            <p:cNvSpPr/>
            <p:nvPr/>
          </p:nvSpPr>
          <p:spPr>
            <a:xfrm>
              <a:off x="5241303" y="1206238"/>
              <a:ext cx="1150070" cy="12537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9" name="Picture 8" descr="Icon&#10;&#10;Description automatically generated">
              <a:extLst>
                <a:ext uri="{FF2B5EF4-FFF2-40B4-BE49-F238E27FC236}">
                  <a16:creationId xmlns:a16="http://schemas.microsoft.com/office/drawing/2014/main" id="{CC3392CD-57BB-4CBA-BFCF-DCDB0C7D7E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17690" y="1611436"/>
              <a:ext cx="797296" cy="797296"/>
            </a:xfrm>
            <a:prstGeom prst="rect">
              <a:avLst/>
            </a:prstGeom>
          </p:spPr>
        </p:pic>
      </p:grpSp>
    </p:spTree>
    <p:extLst>
      <p:ext uri="{BB962C8B-B14F-4D97-AF65-F5344CB8AC3E}">
        <p14:creationId xmlns:p14="http://schemas.microsoft.com/office/powerpoint/2010/main" val="1786541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22F15A2D-2324-487D-A02A-BF46C5C580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Freeform: Shape 28">
            <a:extLst>
              <a:ext uri="{FF2B5EF4-FFF2-40B4-BE49-F238E27FC236}">
                <a16:creationId xmlns:a16="http://schemas.microsoft.com/office/drawing/2014/main" id="{17A7F34E-D418-47E2-9F86-2C45BBC312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732" y="321733"/>
            <a:ext cx="11546828" cy="6214534"/>
          </a:xfrm>
          <a:custGeom>
            <a:avLst/>
            <a:gdLst>
              <a:gd name="connsiteX0" fmla="*/ 0 w 11546828"/>
              <a:gd name="connsiteY0" fmla="*/ 0 h 6214534"/>
              <a:gd name="connsiteX1" fmla="*/ 7965430 w 11546828"/>
              <a:gd name="connsiteY1" fmla="*/ 0 h 6214534"/>
              <a:gd name="connsiteX2" fmla="*/ 7965430 w 11546828"/>
              <a:gd name="connsiteY2" fmla="*/ 1786 h 6214534"/>
              <a:gd name="connsiteX3" fmla="*/ 11546828 w 11546828"/>
              <a:gd name="connsiteY3" fmla="*/ 1786 h 6214534"/>
              <a:gd name="connsiteX4" fmla="*/ 11546828 w 11546828"/>
              <a:gd name="connsiteY4" fmla="*/ 2866740 h 6214534"/>
              <a:gd name="connsiteX5" fmla="*/ 11225095 w 11546828"/>
              <a:gd name="connsiteY5" fmla="*/ 3179536 h 6214534"/>
              <a:gd name="connsiteX6" fmla="*/ 11225095 w 11546828"/>
              <a:gd name="connsiteY6" fmla="*/ 301542 h 6214534"/>
              <a:gd name="connsiteX7" fmla="*/ 320042 w 11546828"/>
              <a:gd name="connsiteY7" fmla="*/ 301542 h 6214534"/>
              <a:gd name="connsiteX8" fmla="*/ 320042 w 11546828"/>
              <a:gd name="connsiteY8" fmla="*/ 5909424 h 6214534"/>
              <a:gd name="connsiteX9" fmla="*/ 8417210 w 11546828"/>
              <a:gd name="connsiteY9" fmla="*/ 5909424 h 6214534"/>
              <a:gd name="connsiteX10" fmla="*/ 8103383 w 11546828"/>
              <a:gd name="connsiteY10" fmla="*/ 6214534 h 6214534"/>
              <a:gd name="connsiteX11" fmla="*/ 7222929 w 11546828"/>
              <a:gd name="connsiteY11" fmla="*/ 6214534 h 6214534"/>
              <a:gd name="connsiteX12" fmla="*/ 7222929 w 11546828"/>
              <a:gd name="connsiteY12" fmla="*/ 6212748 h 6214534"/>
              <a:gd name="connsiteX13" fmla="*/ 0 w 11546828"/>
              <a:gd name="connsiteY13" fmla="*/ 6212748 h 6214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546828" h="6214534">
                <a:moveTo>
                  <a:pt x="0" y="0"/>
                </a:moveTo>
                <a:lnTo>
                  <a:pt x="7965430" y="0"/>
                </a:lnTo>
                <a:lnTo>
                  <a:pt x="7965430" y="1786"/>
                </a:lnTo>
                <a:lnTo>
                  <a:pt x="11546828" y="1786"/>
                </a:lnTo>
                <a:lnTo>
                  <a:pt x="11546828" y="2866740"/>
                </a:lnTo>
                <a:lnTo>
                  <a:pt x="11225095" y="3179536"/>
                </a:lnTo>
                <a:lnTo>
                  <a:pt x="11225095" y="301542"/>
                </a:lnTo>
                <a:lnTo>
                  <a:pt x="320042" y="301542"/>
                </a:lnTo>
                <a:lnTo>
                  <a:pt x="320042" y="5909424"/>
                </a:lnTo>
                <a:lnTo>
                  <a:pt x="8417210" y="5909424"/>
                </a:lnTo>
                <a:lnTo>
                  <a:pt x="8103383" y="6214534"/>
                </a:lnTo>
                <a:lnTo>
                  <a:pt x="7222929" y="6214534"/>
                </a:lnTo>
                <a:lnTo>
                  <a:pt x="7222929" y="6212748"/>
                </a:lnTo>
                <a:lnTo>
                  <a:pt x="0" y="6212748"/>
                </a:lnTo>
                <a:close/>
              </a:path>
            </a:pathLst>
          </a:custGeom>
          <a:solidFill>
            <a:schemeClr val="tx1">
              <a:lumMod val="50000"/>
              <a:lumOff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1" name="Right Triangle 30">
            <a:extLst>
              <a:ext uri="{FF2B5EF4-FFF2-40B4-BE49-F238E27FC236}">
                <a16:creationId xmlns:a16="http://schemas.microsoft.com/office/drawing/2014/main" id="{2AEAFA59-923A-4F54-8B49-44C970BCC3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descr="A picture containing text, toy&#10;&#10;Description automatically generated">
            <a:extLst>
              <a:ext uri="{FF2B5EF4-FFF2-40B4-BE49-F238E27FC236}">
                <a16:creationId xmlns:a16="http://schemas.microsoft.com/office/drawing/2014/main" id="{DCC98AD0-1DD7-41F1-9866-E104154667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6797" y="1635759"/>
            <a:ext cx="11404019" cy="4761180"/>
          </a:xfrm>
          <a:prstGeom prst="rect">
            <a:avLst/>
          </a:prstGeom>
        </p:spPr>
      </p:pic>
      <p:sp>
        <p:nvSpPr>
          <p:cNvPr id="8" name="TextBox 7">
            <a:extLst>
              <a:ext uri="{FF2B5EF4-FFF2-40B4-BE49-F238E27FC236}">
                <a16:creationId xmlns:a16="http://schemas.microsoft.com/office/drawing/2014/main" id="{A4581A98-8BEB-4B7C-AB42-CEBE488F6A12}"/>
              </a:ext>
            </a:extLst>
          </p:cNvPr>
          <p:cNvSpPr txBox="1"/>
          <p:nvPr/>
        </p:nvSpPr>
        <p:spPr>
          <a:xfrm>
            <a:off x="660400" y="759199"/>
            <a:ext cx="10861040" cy="646331"/>
          </a:xfrm>
          <a:prstGeom prst="rect">
            <a:avLst/>
          </a:prstGeom>
          <a:noFill/>
        </p:spPr>
        <p:txBody>
          <a:bodyPr wrap="square" rtlCol="0">
            <a:spAutoFit/>
          </a:bodyPr>
          <a:lstStyle/>
          <a:p>
            <a:pPr algn="ctr"/>
            <a:r>
              <a:rPr lang="en-US" sz="3600" u="sng" dirty="0">
                <a:solidFill>
                  <a:schemeClr val="tx1"/>
                </a:solidFill>
                <a:latin typeface="Century Gothic" panose="020B0502020202020204" pitchFamily="34" charset="0"/>
              </a:rPr>
              <a:t>Explainer and Training Video Development</a:t>
            </a:r>
            <a:endParaRPr lang="en-IN" sz="3600" u="sng" dirty="0">
              <a:solidFill>
                <a:schemeClr val="tx1"/>
              </a:solidFill>
              <a:latin typeface="Century Gothic" panose="020B0502020202020204" pitchFamily="34" charset="0"/>
            </a:endParaRPr>
          </a:p>
        </p:txBody>
      </p:sp>
    </p:spTree>
    <p:extLst>
      <p:ext uri="{BB962C8B-B14F-4D97-AF65-F5344CB8AC3E}">
        <p14:creationId xmlns:p14="http://schemas.microsoft.com/office/powerpoint/2010/main" val="16966852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86AB779-D039-4B11-A99E-3582492106E8}"/>
              </a:ext>
            </a:extLst>
          </p:cNvPr>
          <p:cNvSpPr/>
          <p:nvPr/>
        </p:nvSpPr>
        <p:spPr>
          <a:xfrm>
            <a:off x="0" y="0"/>
            <a:ext cx="12192000" cy="78105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 name="TextBox 5">
            <a:extLst>
              <a:ext uri="{FF2B5EF4-FFF2-40B4-BE49-F238E27FC236}">
                <a16:creationId xmlns:a16="http://schemas.microsoft.com/office/drawing/2014/main" id="{3770D83A-26FC-4F53-88C2-425B05B1580C}"/>
              </a:ext>
            </a:extLst>
          </p:cNvPr>
          <p:cNvSpPr txBox="1"/>
          <p:nvPr/>
        </p:nvSpPr>
        <p:spPr>
          <a:xfrm>
            <a:off x="66675" y="92449"/>
            <a:ext cx="11963400" cy="584775"/>
          </a:xfrm>
          <a:prstGeom prst="rect">
            <a:avLst/>
          </a:prstGeom>
          <a:noFill/>
        </p:spPr>
        <p:txBody>
          <a:bodyPr wrap="square" rtlCol="0">
            <a:spAutoFit/>
          </a:bodyPr>
          <a:lstStyle/>
          <a:p>
            <a:r>
              <a:rPr lang="en-US" sz="3200" dirty="0">
                <a:solidFill>
                  <a:schemeClr val="tx1"/>
                </a:solidFill>
                <a:latin typeface="Century Gothic" panose="020B0502020202020204" pitchFamily="34" charset="0"/>
              </a:rPr>
              <a:t>Different Styles of Video Development</a:t>
            </a:r>
            <a:endParaRPr lang="en-IN" sz="3200" dirty="0">
              <a:solidFill>
                <a:schemeClr val="tx1"/>
              </a:solidFill>
              <a:latin typeface="Century Gothic" panose="020B0502020202020204" pitchFamily="34" charset="0"/>
            </a:endParaRPr>
          </a:p>
        </p:txBody>
      </p:sp>
      <p:grpSp>
        <p:nvGrpSpPr>
          <p:cNvPr id="14" name="Group 13">
            <a:extLst>
              <a:ext uri="{FF2B5EF4-FFF2-40B4-BE49-F238E27FC236}">
                <a16:creationId xmlns:a16="http://schemas.microsoft.com/office/drawing/2014/main" id="{EE63D5A0-0BC7-48F4-A1E0-58CE84BDF3A1}"/>
              </a:ext>
            </a:extLst>
          </p:cNvPr>
          <p:cNvGrpSpPr/>
          <p:nvPr/>
        </p:nvGrpSpPr>
        <p:grpSpPr>
          <a:xfrm>
            <a:off x="284650" y="1688688"/>
            <a:ext cx="3607405" cy="3480624"/>
            <a:chOff x="390523" y="1152526"/>
            <a:chExt cx="2981326" cy="2876549"/>
          </a:xfrm>
        </p:grpSpPr>
        <p:sp>
          <p:nvSpPr>
            <p:cNvPr id="3" name="Rectangle 2">
              <a:extLst>
                <a:ext uri="{FF2B5EF4-FFF2-40B4-BE49-F238E27FC236}">
                  <a16:creationId xmlns:a16="http://schemas.microsoft.com/office/drawing/2014/main" id="{78EA5BD5-1FC7-4F88-BC40-852E94AA0988}"/>
                </a:ext>
              </a:extLst>
            </p:cNvPr>
            <p:cNvSpPr/>
            <p:nvPr/>
          </p:nvSpPr>
          <p:spPr>
            <a:xfrm>
              <a:off x="390524" y="1152526"/>
              <a:ext cx="2981325" cy="287654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Rectangle 9">
              <a:extLst>
                <a:ext uri="{FF2B5EF4-FFF2-40B4-BE49-F238E27FC236}">
                  <a16:creationId xmlns:a16="http://schemas.microsoft.com/office/drawing/2014/main" id="{1902C140-3FED-42C0-BA33-388B8F40BBB3}"/>
                </a:ext>
              </a:extLst>
            </p:cNvPr>
            <p:cNvSpPr/>
            <p:nvPr/>
          </p:nvSpPr>
          <p:spPr>
            <a:xfrm>
              <a:off x="390524" y="3429000"/>
              <a:ext cx="2981325" cy="600075"/>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Motion Graphics</a:t>
              </a:r>
              <a:endParaRPr lang="en-IN" sz="2400" dirty="0">
                <a:solidFill>
                  <a:schemeClr val="tx1"/>
                </a:solidFill>
              </a:endParaRPr>
            </a:p>
          </p:txBody>
        </p:sp>
        <p:pic>
          <p:nvPicPr>
            <p:cNvPr id="13" name="Picture 12" descr="A picture containing text&#10;&#10;Description automatically generated">
              <a:extLst>
                <a:ext uri="{FF2B5EF4-FFF2-40B4-BE49-F238E27FC236}">
                  <a16:creationId xmlns:a16="http://schemas.microsoft.com/office/drawing/2014/main" id="{E3BDD172-8A51-4576-BA70-CADADCACF39D}"/>
                </a:ext>
              </a:extLst>
            </p:cNvPr>
            <p:cNvPicPr>
              <a:picLocks noChangeAspect="1"/>
            </p:cNvPicPr>
            <p:nvPr/>
          </p:nvPicPr>
          <p:blipFill rotWithShape="1">
            <a:blip r:embed="rId2">
              <a:extLst>
                <a:ext uri="{28A0092B-C50C-407E-A947-70E740481C1C}">
                  <a14:useLocalDpi xmlns:a14="http://schemas.microsoft.com/office/drawing/2010/main" val="0"/>
                </a:ext>
              </a:extLst>
            </a:blip>
            <a:srcRect l="14215" t="666" r="7730"/>
            <a:stretch/>
          </p:blipFill>
          <p:spPr>
            <a:xfrm>
              <a:off x="390523" y="1152526"/>
              <a:ext cx="2981325" cy="2276473"/>
            </a:xfrm>
            <a:prstGeom prst="rect">
              <a:avLst/>
            </a:prstGeom>
          </p:spPr>
        </p:pic>
      </p:grpSp>
      <p:grpSp>
        <p:nvGrpSpPr>
          <p:cNvPr id="19" name="Group 18">
            <a:extLst>
              <a:ext uri="{FF2B5EF4-FFF2-40B4-BE49-F238E27FC236}">
                <a16:creationId xmlns:a16="http://schemas.microsoft.com/office/drawing/2014/main" id="{27533FE7-781A-4406-BB35-CAC4C33EED31}"/>
              </a:ext>
            </a:extLst>
          </p:cNvPr>
          <p:cNvGrpSpPr/>
          <p:nvPr/>
        </p:nvGrpSpPr>
        <p:grpSpPr>
          <a:xfrm>
            <a:off x="4279002" y="1688688"/>
            <a:ext cx="3607405" cy="3480624"/>
            <a:chOff x="390523" y="1152526"/>
            <a:chExt cx="2981326" cy="2876549"/>
          </a:xfrm>
        </p:grpSpPr>
        <p:sp>
          <p:nvSpPr>
            <p:cNvPr id="20" name="Rectangle 19">
              <a:extLst>
                <a:ext uri="{FF2B5EF4-FFF2-40B4-BE49-F238E27FC236}">
                  <a16:creationId xmlns:a16="http://schemas.microsoft.com/office/drawing/2014/main" id="{FADFDB9B-7076-4BA4-B6DD-BBE597CB3814}"/>
                </a:ext>
              </a:extLst>
            </p:cNvPr>
            <p:cNvSpPr/>
            <p:nvPr/>
          </p:nvSpPr>
          <p:spPr>
            <a:xfrm>
              <a:off x="390524" y="1152526"/>
              <a:ext cx="2981325" cy="287654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1" name="Rectangle 20">
              <a:extLst>
                <a:ext uri="{FF2B5EF4-FFF2-40B4-BE49-F238E27FC236}">
                  <a16:creationId xmlns:a16="http://schemas.microsoft.com/office/drawing/2014/main" id="{29D61330-CE40-4B57-8B64-592966AE0878}"/>
                </a:ext>
              </a:extLst>
            </p:cNvPr>
            <p:cNvSpPr/>
            <p:nvPr/>
          </p:nvSpPr>
          <p:spPr>
            <a:xfrm>
              <a:off x="390524" y="3429000"/>
              <a:ext cx="2981325" cy="600075"/>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White Board</a:t>
              </a:r>
              <a:endParaRPr lang="en-IN" sz="2400" dirty="0">
                <a:solidFill>
                  <a:schemeClr val="tx1"/>
                </a:solidFill>
              </a:endParaRPr>
            </a:p>
          </p:txBody>
        </p:sp>
        <p:pic>
          <p:nvPicPr>
            <p:cNvPr id="22" name="Picture 21">
              <a:extLst>
                <a:ext uri="{FF2B5EF4-FFF2-40B4-BE49-F238E27FC236}">
                  <a16:creationId xmlns:a16="http://schemas.microsoft.com/office/drawing/2014/main" id="{4BE72099-F66E-416E-93A8-5435BA08E067}"/>
                </a:ext>
              </a:extLst>
            </p:cNvPr>
            <p:cNvPicPr>
              <a:picLocks noChangeAspect="1"/>
            </p:cNvPicPr>
            <p:nvPr/>
          </p:nvPicPr>
          <p:blipFill>
            <a:blip r:embed="rId3">
              <a:extLst>
                <a:ext uri="{28A0092B-C50C-407E-A947-70E740481C1C}">
                  <a14:useLocalDpi xmlns:a14="http://schemas.microsoft.com/office/drawing/2010/main" val="0"/>
                </a:ext>
              </a:extLst>
            </a:blip>
            <a:srcRect l="13167" r="13167"/>
            <a:stretch/>
          </p:blipFill>
          <p:spPr>
            <a:xfrm>
              <a:off x="390523" y="1152526"/>
              <a:ext cx="2981325" cy="2276473"/>
            </a:xfrm>
            <a:prstGeom prst="rect">
              <a:avLst/>
            </a:prstGeom>
          </p:spPr>
        </p:pic>
      </p:grpSp>
      <p:grpSp>
        <p:nvGrpSpPr>
          <p:cNvPr id="23" name="Group 22">
            <a:extLst>
              <a:ext uri="{FF2B5EF4-FFF2-40B4-BE49-F238E27FC236}">
                <a16:creationId xmlns:a16="http://schemas.microsoft.com/office/drawing/2014/main" id="{27604B33-53C0-4594-9BC3-26FCABFAD38D}"/>
              </a:ext>
            </a:extLst>
          </p:cNvPr>
          <p:cNvGrpSpPr/>
          <p:nvPr/>
        </p:nvGrpSpPr>
        <p:grpSpPr>
          <a:xfrm>
            <a:off x="8273357" y="1688688"/>
            <a:ext cx="3607404" cy="3480624"/>
            <a:chOff x="390524" y="1152526"/>
            <a:chExt cx="2981325" cy="2876549"/>
          </a:xfrm>
        </p:grpSpPr>
        <p:sp>
          <p:nvSpPr>
            <p:cNvPr id="24" name="Rectangle 23">
              <a:extLst>
                <a:ext uri="{FF2B5EF4-FFF2-40B4-BE49-F238E27FC236}">
                  <a16:creationId xmlns:a16="http://schemas.microsoft.com/office/drawing/2014/main" id="{C501AF0A-2E0D-4D06-8916-6B468A21C688}"/>
                </a:ext>
              </a:extLst>
            </p:cNvPr>
            <p:cNvSpPr/>
            <p:nvPr/>
          </p:nvSpPr>
          <p:spPr>
            <a:xfrm>
              <a:off x="390524" y="1152526"/>
              <a:ext cx="2981325" cy="287654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5" name="Rectangle 24">
              <a:extLst>
                <a:ext uri="{FF2B5EF4-FFF2-40B4-BE49-F238E27FC236}">
                  <a16:creationId xmlns:a16="http://schemas.microsoft.com/office/drawing/2014/main" id="{7FA830C3-7BA0-4FFD-8E67-5C9505D1F921}"/>
                </a:ext>
              </a:extLst>
            </p:cNvPr>
            <p:cNvSpPr/>
            <p:nvPr/>
          </p:nvSpPr>
          <p:spPr>
            <a:xfrm>
              <a:off x="390524" y="3429000"/>
              <a:ext cx="2981325" cy="600075"/>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Pre-rendered Templates</a:t>
              </a:r>
              <a:endParaRPr lang="en-IN" sz="2400" dirty="0">
                <a:solidFill>
                  <a:schemeClr val="tx1"/>
                </a:solidFill>
              </a:endParaRPr>
            </a:p>
          </p:txBody>
        </p:sp>
        <p:pic>
          <p:nvPicPr>
            <p:cNvPr id="26" name="Picture 25">
              <a:extLst>
                <a:ext uri="{FF2B5EF4-FFF2-40B4-BE49-F238E27FC236}">
                  <a16:creationId xmlns:a16="http://schemas.microsoft.com/office/drawing/2014/main" id="{32A1ECA7-6748-465D-AFBF-18FD6C065639}"/>
                </a:ext>
              </a:extLst>
            </p:cNvPr>
            <p:cNvPicPr>
              <a:picLocks noChangeAspect="1"/>
            </p:cNvPicPr>
            <p:nvPr/>
          </p:nvPicPr>
          <p:blipFill>
            <a:blip r:embed="rId4">
              <a:extLst>
                <a:ext uri="{28A0092B-C50C-407E-A947-70E740481C1C}">
                  <a14:useLocalDpi xmlns:a14="http://schemas.microsoft.com/office/drawing/2010/main" val="0"/>
                </a:ext>
              </a:extLst>
            </a:blip>
            <a:srcRect l="6346" r="6346"/>
            <a:stretch/>
          </p:blipFill>
          <p:spPr>
            <a:xfrm>
              <a:off x="480311" y="1221090"/>
              <a:ext cx="2802397" cy="2207909"/>
            </a:xfrm>
            <a:prstGeom prst="rect">
              <a:avLst/>
            </a:prstGeom>
          </p:spPr>
        </p:pic>
      </p:grpSp>
      <p:cxnSp>
        <p:nvCxnSpPr>
          <p:cNvPr id="31" name="Straight Connector 30">
            <a:extLst>
              <a:ext uri="{FF2B5EF4-FFF2-40B4-BE49-F238E27FC236}">
                <a16:creationId xmlns:a16="http://schemas.microsoft.com/office/drawing/2014/main" id="{C01DB304-F714-468D-A8FC-E3DBF58FC022}"/>
              </a:ext>
            </a:extLst>
          </p:cNvPr>
          <p:cNvCxnSpPr>
            <a:stCxn id="27" idx="0"/>
            <a:endCxn id="10" idx="2"/>
          </p:cNvCxnSpPr>
          <p:nvPr/>
        </p:nvCxnSpPr>
        <p:spPr>
          <a:xfrm flipH="1" flipV="1">
            <a:off x="2088353" y="5169312"/>
            <a:ext cx="2385" cy="412338"/>
          </a:xfrm>
          <a:prstGeom prst="line">
            <a:avLst/>
          </a:prstGeom>
          <a:ln w="28575">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E07812EA-DCBF-47E4-98E4-4882E7A286E3}"/>
              </a:ext>
            </a:extLst>
          </p:cNvPr>
          <p:cNvCxnSpPr>
            <a:stCxn id="27" idx="6"/>
            <a:endCxn id="29" idx="2"/>
          </p:cNvCxnSpPr>
          <p:nvPr/>
        </p:nvCxnSpPr>
        <p:spPr>
          <a:xfrm>
            <a:off x="2409825" y="5900738"/>
            <a:ext cx="3365501" cy="0"/>
          </a:xfrm>
          <a:prstGeom prst="line">
            <a:avLst/>
          </a:prstGeom>
          <a:ln w="28575">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612BFC78-40CE-4EA4-8BD1-715F6E847983}"/>
              </a:ext>
            </a:extLst>
          </p:cNvPr>
          <p:cNvCxnSpPr>
            <a:stCxn id="29" idx="0"/>
            <a:endCxn id="21" idx="2"/>
          </p:cNvCxnSpPr>
          <p:nvPr/>
        </p:nvCxnSpPr>
        <p:spPr>
          <a:xfrm flipH="1" flipV="1">
            <a:off x="6082705" y="5169312"/>
            <a:ext cx="11709" cy="412338"/>
          </a:xfrm>
          <a:prstGeom prst="line">
            <a:avLst/>
          </a:prstGeom>
          <a:ln w="28575">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8E7D8167-C47F-4B92-82DD-E989D7507E21}"/>
              </a:ext>
            </a:extLst>
          </p:cNvPr>
          <p:cNvCxnSpPr>
            <a:stCxn id="28" idx="0"/>
            <a:endCxn id="25" idx="2"/>
          </p:cNvCxnSpPr>
          <p:nvPr/>
        </p:nvCxnSpPr>
        <p:spPr>
          <a:xfrm flipH="1" flipV="1">
            <a:off x="10077059" y="5169312"/>
            <a:ext cx="9524" cy="412338"/>
          </a:xfrm>
          <a:prstGeom prst="line">
            <a:avLst/>
          </a:prstGeom>
          <a:ln w="28575">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5A6E65F8-1D12-4D0F-83B1-F9DAD0CC1041}"/>
              </a:ext>
            </a:extLst>
          </p:cNvPr>
          <p:cNvCxnSpPr>
            <a:stCxn id="29" idx="6"/>
            <a:endCxn id="28" idx="2"/>
          </p:cNvCxnSpPr>
          <p:nvPr/>
        </p:nvCxnSpPr>
        <p:spPr>
          <a:xfrm>
            <a:off x="6413501" y="5900738"/>
            <a:ext cx="3353994" cy="0"/>
          </a:xfrm>
          <a:prstGeom prst="line">
            <a:avLst/>
          </a:prstGeom>
          <a:ln w="28575">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DFDDCCA1-13CB-4F77-8B2C-7F9B08B2529E}"/>
              </a:ext>
            </a:extLst>
          </p:cNvPr>
          <p:cNvSpPr/>
          <p:nvPr/>
        </p:nvSpPr>
        <p:spPr>
          <a:xfrm>
            <a:off x="9767495" y="5581650"/>
            <a:ext cx="638175" cy="638175"/>
          </a:xfrm>
          <a:prstGeom prst="ellipse">
            <a:avLst/>
          </a:prstGeom>
          <a:noFill/>
          <a:ln w="57150">
            <a:solidFill>
              <a:srgbClr val="5AA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rgbClr val="59AC01"/>
                </a:solidFill>
              </a:rPr>
              <a:t>3</a:t>
            </a:r>
            <a:endParaRPr lang="en-IN" sz="3600" dirty="0">
              <a:solidFill>
                <a:srgbClr val="59AC01"/>
              </a:solidFill>
            </a:endParaRPr>
          </a:p>
        </p:txBody>
      </p:sp>
      <p:sp>
        <p:nvSpPr>
          <p:cNvPr id="27" name="Oval 26">
            <a:extLst>
              <a:ext uri="{FF2B5EF4-FFF2-40B4-BE49-F238E27FC236}">
                <a16:creationId xmlns:a16="http://schemas.microsoft.com/office/drawing/2014/main" id="{7B77EF8A-8AF9-4E02-B579-11F66CF3447A}"/>
              </a:ext>
            </a:extLst>
          </p:cNvPr>
          <p:cNvSpPr/>
          <p:nvPr/>
        </p:nvSpPr>
        <p:spPr>
          <a:xfrm>
            <a:off x="1771650" y="5581650"/>
            <a:ext cx="638175" cy="638175"/>
          </a:xfrm>
          <a:prstGeom prst="ellipse">
            <a:avLst/>
          </a:prstGeom>
          <a:noFill/>
          <a:ln w="57150">
            <a:solidFill>
              <a:srgbClr val="542D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rgbClr val="542C72"/>
                </a:solidFill>
              </a:rPr>
              <a:t>1</a:t>
            </a:r>
            <a:endParaRPr lang="en-IN" sz="3600" dirty="0">
              <a:solidFill>
                <a:srgbClr val="542C72"/>
              </a:solidFill>
            </a:endParaRPr>
          </a:p>
        </p:txBody>
      </p:sp>
      <p:sp>
        <p:nvSpPr>
          <p:cNvPr id="29" name="Oval 28">
            <a:extLst>
              <a:ext uri="{FF2B5EF4-FFF2-40B4-BE49-F238E27FC236}">
                <a16:creationId xmlns:a16="http://schemas.microsoft.com/office/drawing/2014/main" id="{DE02DF81-5386-492D-8960-130B2E36C113}"/>
              </a:ext>
            </a:extLst>
          </p:cNvPr>
          <p:cNvSpPr/>
          <p:nvPr/>
        </p:nvSpPr>
        <p:spPr>
          <a:xfrm>
            <a:off x="5775326" y="5581650"/>
            <a:ext cx="638175" cy="638175"/>
          </a:xfrm>
          <a:prstGeom prst="ellipse">
            <a:avLst/>
          </a:prstGeom>
          <a:noFill/>
          <a:ln w="57150">
            <a:solidFill>
              <a:srgbClr val="730F1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rgbClr val="780E18"/>
                </a:solidFill>
              </a:rPr>
              <a:t>2</a:t>
            </a:r>
            <a:endParaRPr lang="en-IN" sz="3600" dirty="0">
              <a:solidFill>
                <a:srgbClr val="780E18"/>
              </a:solidFill>
            </a:endParaRPr>
          </a:p>
        </p:txBody>
      </p:sp>
    </p:spTree>
    <p:extLst>
      <p:ext uri="{BB962C8B-B14F-4D97-AF65-F5344CB8AC3E}">
        <p14:creationId xmlns:p14="http://schemas.microsoft.com/office/powerpoint/2010/main" val="10750851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tangle: Rounded Corners 37">
            <a:extLst>
              <a:ext uri="{FF2B5EF4-FFF2-40B4-BE49-F238E27FC236}">
                <a16:creationId xmlns:a16="http://schemas.microsoft.com/office/drawing/2014/main" id="{C95E0C2F-F81C-42B8-A055-7788594BE653}"/>
              </a:ext>
            </a:extLst>
          </p:cNvPr>
          <p:cNvSpPr/>
          <p:nvPr/>
        </p:nvSpPr>
        <p:spPr>
          <a:xfrm>
            <a:off x="3932904" y="5531630"/>
            <a:ext cx="7354528" cy="1156214"/>
          </a:xfrm>
          <a:prstGeom prst="roundRect">
            <a:avLst>
              <a:gd name="adj" fmla="val 5000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7" name="Rectangle: Rounded Corners 36">
            <a:extLst>
              <a:ext uri="{FF2B5EF4-FFF2-40B4-BE49-F238E27FC236}">
                <a16:creationId xmlns:a16="http://schemas.microsoft.com/office/drawing/2014/main" id="{95B3E769-0B7D-42DC-9C19-00B6615093B2}"/>
              </a:ext>
            </a:extLst>
          </p:cNvPr>
          <p:cNvSpPr/>
          <p:nvPr/>
        </p:nvSpPr>
        <p:spPr>
          <a:xfrm>
            <a:off x="4729316" y="4062717"/>
            <a:ext cx="6558115" cy="1156214"/>
          </a:xfrm>
          <a:prstGeom prst="roundRect">
            <a:avLst>
              <a:gd name="adj" fmla="val 5000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6" name="Rectangle: Rounded Corners 35">
            <a:extLst>
              <a:ext uri="{FF2B5EF4-FFF2-40B4-BE49-F238E27FC236}">
                <a16:creationId xmlns:a16="http://schemas.microsoft.com/office/drawing/2014/main" id="{CA093372-DF88-4173-A33F-B39D3F476E7F}"/>
              </a:ext>
            </a:extLst>
          </p:cNvPr>
          <p:cNvSpPr/>
          <p:nvPr/>
        </p:nvSpPr>
        <p:spPr>
          <a:xfrm>
            <a:off x="4729316" y="2502331"/>
            <a:ext cx="6558115" cy="1156214"/>
          </a:xfrm>
          <a:prstGeom prst="roundRect">
            <a:avLst>
              <a:gd name="adj" fmla="val 5000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2" name="Rectangle: Rounded Corners 11">
            <a:extLst>
              <a:ext uri="{FF2B5EF4-FFF2-40B4-BE49-F238E27FC236}">
                <a16:creationId xmlns:a16="http://schemas.microsoft.com/office/drawing/2014/main" id="{AD33980A-5621-4130-838F-12D68F471AB7}"/>
              </a:ext>
            </a:extLst>
          </p:cNvPr>
          <p:cNvSpPr/>
          <p:nvPr/>
        </p:nvSpPr>
        <p:spPr>
          <a:xfrm>
            <a:off x="4404853" y="983227"/>
            <a:ext cx="6882579" cy="1156214"/>
          </a:xfrm>
          <a:prstGeom prst="roundRect">
            <a:avLst>
              <a:gd name="adj" fmla="val 5000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9" name="Picture 8" descr="A picture containing toy&#10;&#10;Description automatically generated">
            <a:extLst>
              <a:ext uri="{FF2B5EF4-FFF2-40B4-BE49-F238E27FC236}">
                <a16:creationId xmlns:a16="http://schemas.microsoft.com/office/drawing/2014/main" id="{4A3A27FF-45C0-48AC-AD4E-FE5D7D0443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2798" y="1804856"/>
            <a:ext cx="3975303" cy="3975303"/>
          </a:xfrm>
          <a:prstGeom prst="rect">
            <a:avLst/>
          </a:prstGeom>
        </p:spPr>
      </p:pic>
      <p:sp>
        <p:nvSpPr>
          <p:cNvPr id="11" name="Arc 10">
            <a:extLst>
              <a:ext uri="{FF2B5EF4-FFF2-40B4-BE49-F238E27FC236}">
                <a16:creationId xmlns:a16="http://schemas.microsoft.com/office/drawing/2014/main" id="{CB5FBE7C-3CA8-410F-92C5-93CB73571117}"/>
              </a:ext>
            </a:extLst>
          </p:cNvPr>
          <p:cNvSpPr/>
          <p:nvPr/>
        </p:nvSpPr>
        <p:spPr>
          <a:xfrm rot="2801836">
            <a:off x="-1741655" y="200221"/>
            <a:ext cx="6951723" cy="7067158"/>
          </a:xfrm>
          <a:prstGeom prst="arc">
            <a:avLst/>
          </a:prstGeom>
          <a:ln w="76200">
            <a:solidFill>
              <a:srgbClr val="385A6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sp>
        <p:nvSpPr>
          <p:cNvPr id="5" name="Rectangle 4">
            <a:extLst>
              <a:ext uri="{FF2B5EF4-FFF2-40B4-BE49-F238E27FC236}">
                <a16:creationId xmlns:a16="http://schemas.microsoft.com/office/drawing/2014/main" id="{B86AB779-D039-4B11-A99E-3582492106E8}"/>
              </a:ext>
            </a:extLst>
          </p:cNvPr>
          <p:cNvSpPr/>
          <p:nvPr/>
        </p:nvSpPr>
        <p:spPr>
          <a:xfrm>
            <a:off x="0" y="0"/>
            <a:ext cx="12192000" cy="78105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 name="TextBox 5">
            <a:extLst>
              <a:ext uri="{FF2B5EF4-FFF2-40B4-BE49-F238E27FC236}">
                <a16:creationId xmlns:a16="http://schemas.microsoft.com/office/drawing/2014/main" id="{3770D83A-26FC-4F53-88C2-425B05B1580C}"/>
              </a:ext>
            </a:extLst>
          </p:cNvPr>
          <p:cNvSpPr txBox="1"/>
          <p:nvPr/>
        </p:nvSpPr>
        <p:spPr>
          <a:xfrm>
            <a:off x="66674" y="92449"/>
            <a:ext cx="12125325" cy="584775"/>
          </a:xfrm>
          <a:prstGeom prst="rect">
            <a:avLst/>
          </a:prstGeom>
          <a:noFill/>
        </p:spPr>
        <p:txBody>
          <a:bodyPr wrap="square" rtlCol="0">
            <a:spAutoFit/>
          </a:bodyPr>
          <a:lstStyle/>
          <a:p>
            <a:r>
              <a:rPr lang="en-US" sz="3200" dirty="0">
                <a:solidFill>
                  <a:schemeClr val="tx1"/>
                </a:solidFill>
                <a:latin typeface="Century Gothic" panose="020B0502020202020204" pitchFamily="34" charset="0"/>
              </a:rPr>
              <a:t>Production Workflow in Video Development</a:t>
            </a:r>
            <a:endParaRPr lang="en-IN" sz="3200" dirty="0">
              <a:solidFill>
                <a:schemeClr val="tx1"/>
              </a:solidFill>
              <a:latin typeface="Century Gothic" panose="020B0502020202020204" pitchFamily="34" charset="0"/>
            </a:endParaRPr>
          </a:p>
        </p:txBody>
      </p:sp>
      <p:sp>
        <p:nvSpPr>
          <p:cNvPr id="7" name="Oval 6">
            <a:extLst>
              <a:ext uri="{FF2B5EF4-FFF2-40B4-BE49-F238E27FC236}">
                <a16:creationId xmlns:a16="http://schemas.microsoft.com/office/drawing/2014/main" id="{FEF48A34-90E5-4F3F-86E6-8A46EDD667B0}"/>
              </a:ext>
            </a:extLst>
          </p:cNvPr>
          <p:cNvSpPr/>
          <p:nvPr/>
        </p:nvSpPr>
        <p:spPr>
          <a:xfrm>
            <a:off x="4009411" y="931915"/>
            <a:ext cx="1276350" cy="1276350"/>
          </a:xfrm>
          <a:prstGeom prst="ellipse">
            <a:avLst/>
          </a:prstGeom>
          <a:solidFill>
            <a:schemeClr val="bg1"/>
          </a:solidFill>
          <a:ln w="76200">
            <a:solidFill>
              <a:srgbClr val="0AE6D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0" name="Oval 29">
            <a:extLst>
              <a:ext uri="{FF2B5EF4-FFF2-40B4-BE49-F238E27FC236}">
                <a16:creationId xmlns:a16="http://schemas.microsoft.com/office/drawing/2014/main" id="{9322240C-2002-4D86-8BC4-D99E5DA66BEB}"/>
              </a:ext>
            </a:extLst>
          </p:cNvPr>
          <p:cNvSpPr/>
          <p:nvPr/>
        </p:nvSpPr>
        <p:spPr>
          <a:xfrm>
            <a:off x="4470603" y="2457450"/>
            <a:ext cx="1276350" cy="1276350"/>
          </a:xfrm>
          <a:prstGeom prst="ellipse">
            <a:avLst/>
          </a:prstGeom>
          <a:solidFill>
            <a:schemeClr val="bg1"/>
          </a:solidFill>
          <a:ln w="76200">
            <a:solidFill>
              <a:srgbClr val="1280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2" name="Oval 31">
            <a:extLst>
              <a:ext uri="{FF2B5EF4-FFF2-40B4-BE49-F238E27FC236}">
                <a16:creationId xmlns:a16="http://schemas.microsoft.com/office/drawing/2014/main" id="{6A54F61B-AA78-4BA8-A1A3-1E1EFC7D79A5}"/>
              </a:ext>
            </a:extLst>
          </p:cNvPr>
          <p:cNvSpPr/>
          <p:nvPr/>
        </p:nvSpPr>
        <p:spPr>
          <a:xfrm>
            <a:off x="4426669" y="4002649"/>
            <a:ext cx="1276350" cy="1276350"/>
          </a:xfrm>
          <a:prstGeom prst="ellipse">
            <a:avLst/>
          </a:prstGeom>
          <a:solidFill>
            <a:schemeClr val="bg1"/>
          </a:solidFill>
          <a:ln w="76200">
            <a:solidFill>
              <a:srgbClr val="0AE6D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4" name="Oval 33">
            <a:extLst>
              <a:ext uri="{FF2B5EF4-FFF2-40B4-BE49-F238E27FC236}">
                <a16:creationId xmlns:a16="http://schemas.microsoft.com/office/drawing/2014/main" id="{C5DFD834-78B6-4165-AC34-71130A1FC48F}"/>
              </a:ext>
            </a:extLst>
          </p:cNvPr>
          <p:cNvSpPr/>
          <p:nvPr/>
        </p:nvSpPr>
        <p:spPr>
          <a:xfrm>
            <a:off x="3675115" y="5439696"/>
            <a:ext cx="1276350" cy="1276350"/>
          </a:xfrm>
          <a:prstGeom prst="ellipse">
            <a:avLst/>
          </a:prstGeom>
          <a:solidFill>
            <a:schemeClr val="bg1"/>
          </a:solidFill>
          <a:ln w="76200">
            <a:solidFill>
              <a:srgbClr val="1280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6" name="Picture 15" descr="A picture containing text, electronics, display&#10;&#10;Description automatically generated">
            <a:extLst>
              <a:ext uri="{FF2B5EF4-FFF2-40B4-BE49-F238E27FC236}">
                <a16:creationId xmlns:a16="http://schemas.microsoft.com/office/drawing/2014/main" id="{C9260278-78E2-434F-8D1C-3667CDF7F1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3243" y="4259394"/>
            <a:ext cx="797297" cy="797297"/>
          </a:xfrm>
          <a:prstGeom prst="rect">
            <a:avLst/>
          </a:prstGeom>
        </p:spPr>
      </p:pic>
      <p:pic>
        <p:nvPicPr>
          <p:cNvPr id="18" name="Picture 17" descr="Icon&#10;&#10;Description automatically generated">
            <a:extLst>
              <a:ext uri="{FF2B5EF4-FFF2-40B4-BE49-F238E27FC236}">
                <a16:creationId xmlns:a16="http://schemas.microsoft.com/office/drawing/2014/main" id="{28E20B03-5752-4883-A022-62D5C751DFB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98659" y="5604277"/>
            <a:ext cx="1029261" cy="1029261"/>
          </a:xfrm>
          <a:prstGeom prst="rect">
            <a:avLst/>
          </a:prstGeom>
        </p:spPr>
      </p:pic>
      <p:pic>
        <p:nvPicPr>
          <p:cNvPr id="42" name="Picture 41" descr="Icon&#10;&#10;Description automatically generated with medium confidence">
            <a:extLst>
              <a:ext uri="{FF2B5EF4-FFF2-40B4-BE49-F238E27FC236}">
                <a16:creationId xmlns:a16="http://schemas.microsoft.com/office/drawing/2014/main" id="{BBD99BA8-F8A5-4FDB-8551-091881FB230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61261" y="2709830"/>
            <a:ext cx="726086" cy="726086"/>
          </a:xfrm>
          <a:prstGeom prst="rect">
            <a:avLst/>
          </a:prstGeom>
        </p:spPr>
      </p:pic>
      <p:pic>
        <p:nvPicPr>
          <p:cNvPr id="44" name="Picture 43" descr="A picture containing icon&#10;&#10;Description automatically generated">
            <a:extLst>
              <a:ext uri="{FF2B5EF4-FFF2-40B4-BE49-F238E27FC236}">
                <a16:creationId xmlns:a16="http://schemas.microsoft.com/office/drawing/2014/main" id="{C4D39323-58BE-400F-AA05-BF0A7B5557D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43690" y="1151793"/>
            <a:ext cx="797296" cy="797296"/>
          </a:xfrm>
          <a:prstGeom prst="rect">
            <a:avLst/>
          </a:prstGeom>
        </p:spPr>
      </p:pic>
      <p:sp>
        <p:nvSpPr>
          <p:cNvPr id="45" name="TextBox 44">
            <a:extLst>
              <a:ext uri="{FF2B5EF4-FFF2-40B4-BE49-F238E27FC236}">
                <a16:creationId xmlns:a16="http://schemas.microsoft.com/office/drawing/2014/main" id="{C47D75B3-808E-425F-A638-044D7C9D0D81}"/>
              </a:ext>
            </a:extLst>
          </p:cNvPr>
          <p:cNvSpPr txBox="1"/>
          <p:nvPr/>
        </p:nvSpPr>
        <p:spPr>
          <a:xfrm>
            <a:off x="5373472" y="1131835"/>
            <a:ext cx="5487567" cy="861774"/>
          </a:xfrm>
          <a:prstGeom prst="rect">
            <a:avLst/>
          </a:prstGeom>
          <a:noFill/>
        </p:spPr>
        <p:txBody>
          <a:bodyPr wrap="square" rtlCol="0">
            <a:spAutoFit/>
          </a:bodyPr>
          <a:lstStyle/>
          <a:p>
            <a:r>
              <a:rPr lang="en-US" b="1" u="sng" dirty="0"/>
              <a:t>Requirement Analysis:</a:t>
            </a:r>
          </a:p>
          <a:p>
            <a:r>
              <a:rPr lang="en-US" sz="1600" dirty="0"/>
              <a:t>Gathering product related details from customer and analyzing all feasible ways to make the production workflow viable.</a:t>
            </a:r>
            <a:endParaRPr lang="en-IN" sz="1600" dirty="0"/>
          </a:p>
        </p:txBody>
      </p:sp>
      <p:sp>
        <p:nvSpPr>
          <p:cNvPr id="46" name="TextBox 45">
            <a:extLst>
              <a:ext uri="{FF2B5EF4-FFF2-40B4-BE49-F238E27FC236}">
                <a16:creationId xmlns:a16="http://schemas.microsoft.com/office/drawing/2014/main" id="{39C23552-779F-466B-83F5-0DEF6ECC3280}"/>
              </a:ext>
            </a:extLst>
          </p:cNvPr>
          <p:cNvSpPr txBox="1"/>
          <p:nvPr/>
        </p:nvSpPr>
        <p:spPr>
          <a:xfrm>
            <a:off x="5871313" y="2554235"/>
            <a:ext cx="5091328" cy="1107996"/>
          </a:xfrm>
          <a:prstGeom prst="rect">
            <a:avLst/>
          </a:prstGeom>
          <a:noFill/>
        </p:spPr>
        <p:txBody>
          <a:bodyPr wrap="square" rtlCol="0">
            <a:spAutoFit/>
          </a:bodyPr>
          <a:lstStyle/>
          <a:p>
            <a:r>
              <a:rPr lang="en-US" b="1" u="sng" dirty="0"/>
              <a:t>Storyboarding/ Instruction Designing:</a:t>
            </a:r>
          </a:p>
          <a:p>
            <a:r>
              <a:rPr lang="en-US" sz="1600" dirty="0">
                <a:solidFill>
                  <a:srgbClr val="202124"/>
                </a:solidFill>
                <a:cs typeface="Arial" panose="020B0604020202020204" pitchFamily="34" charset="0"/>
              </a:rPr>
              <a:t>A g</a:t>
            </a:r>
            <a:r>
              <a:rPr lang="en-US" sz="1600" b="0" i="0" dirty="0">
                <a:solidFill>
                  <a:srgbClr val="202124"/>
                </a:solidFill>
                <a:effectLst/>
                <a:cs typeface="Arial" panose="020B0604020202020204" pitchFamily="34" charset="0"/>
              </a:rPr>
              <a:t>raphic representation of how the video will unfold, shot by shot. It consists of rough illustrations of every shot with its action notes and audio script.</a:t>
            </a:r>
            <a:endParaRPr lang="en-US" sz="1600" b="1" u="sng" dirty="0">
              <a:cs typeface="Arial" panose="020B0604020202020204" pitchFamily="34" charset="0"/>
            </a:endParaRPr>
          </a:p>
        </p:txBody>
      </p:sp>
      <p:sp>
        <p:nvSpPr>
          <p:cNvPr id="47" name="TextBox 46">
            <a:extLst>
              <a:ext uri="{FF2B5EF4-FFF2-40B4-BE49-F238E27FC236}">
                <a16:creationId xmlns:a16="http://schemas.microsoft.com/office/drawing/2014/main" id="{299B4625-62D3-411B-8276-9C770BE080F6}"/>
              </a:ext>
            </a:extLst>
          </p:cNvPr>
          <p:cNvSpPr txBox="1"/>
          <p:nvPr/>
        </p:nvSpPr>
        <p:spPr>
          <a:xfrm>
            <a:off x="5703019" y="4111722"/>
            <a:ext cx="5487567" cy="1107996"/>
          </a:xfrm>
          <a:prstGeom prst="rect">
            <a:avLst/>
          </a:prstGeom>
          <a:noFill/>
        </p:spPr>
        <p:txBody>
          <a:bodyPr wrap="square" rtlCol="0">
            <a:spAutoFit/>
          </a:bodyPr>
          <a:lstStyle/>
          <a:p>
            <a:r>
              <a:rPr lang="en-US" b="1" u="sng" dirty="0"/>
              <a:t>Video Development:</a:t>
            </a:r>
          </a:p>
          <a:p>
            <a:r>
              <a:rPr lang="en-US" sz="1600" dirty="0"/>
              <a:t>Graphic artist and Video editors work together on developing the video having the provided storyboard as an instruction/ reference. </a:t>
            </a:r>
            <a:endParaRPr lang="en-IN" sz="1600" dirty="0"/>
          </a:p>
        </p:txBody>
      </p:sp>
      <p:sp>
        <p:nvSpPr>
          <p:cNvPr id="48" name="TextBox 47">
            <a:extLst>
              <a:ext uri="{FF2B5EF4-FFF2-40B4-BE49-F238E27FC236}">
                <a16:creationId xmlns:a16="http://schemas.microsoft.com/office/drawing/2014/main" id="{9C76CBD7-C329-44BB-AEEB-3CDEA736AAC3}"/>
              </a:ext>
            </a:extLst>
          </p:cNvPr>
          <p:cNvSpPr txBox="1"/>
          <p:nvPr/>
        </p:nvSpPr>
        <p:spPr>
          <a:xfrm>
            <a:off x="5081891" y="5535224"/>
            <a:ext cx="6192576" cy="1061829"/>
          </a:xfrm>
          <a:prstGeom prst="rect">
            <a:avLst/>
          </a:prstGeom>
          <a:noFill/>
        </p:spPr>
        <p:txBody>
          <a:bodyPr wrap="square" rtlCol="0">
            <a:spAutoFit/>
          </a:bodyPr>
          <a:lstStyle/>
          <a:p>
            <a:r>
              <a:rPr lang="en-US" b="1" u="sng" dirty="0"/>
              <a:t>Customer Feedback Implementation and Content Delivery:</a:t>
            </a:r>
          </a:p>
          <a:p>
            <a:r>
              <a:rPr lang="en-US" sz="1500" dirty="0"/>
              <a:t>Once the first cut of video has been developed, customer’s feedbacks and implementing session will kick-off. After the implementations has been done, video will be shared with the customer for approval/ sign-off. </a:t>
            </a:r>
            <a:endParaRPr lang="en-IN" sz="1500" dirty="0"/>
          </a:p>
        </p:txBody>
      </p:sp>
    </p:spTree>
    <p:extLst>
      <p:ext uri="{BB962C8B-B14F-4D97-AF65-F5344CB8AC3E}">
        <p14:creationId xmlns:p14="http://schemas.microsoft.com/office/powerpoint/2010/main" val="1596431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86AB779-D039-4B11-A99E-3582492106E8}"/>
              </a:ext>
            </a:extLst>
          </p:cNvPr>
          <p:cNvSpPr/>
          <p:nvPr/>
        </p:nvSpPr>
        <p:spPr>
          <a:xfrm>
            <a:off x="0" y="0"/>
            <a:ext cx="12192000" cy="78105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 name="TextBox 5">
            <a:extLst>
              <a:ext uri="{FF2B5EF4-FFF2-40B4-BE49-F238E27FC236}">
                <a16:creationId xmlns:a16="http://schemas.microsoft.com/office/drawing/2014/main" id="{3770D83A-26FC-4F53-88C2-425B05B1580C}"/>
              </a:ext>
            </a:extLst>
          </p:cNvPr>
          <p:cNvSpPr txBox="1"/>
          <p:nvPr/>
        </p:nvSpPr>
        <p:spPr>
          <a:xfrm>
            <a:off x="66675" y="92449"/>
            <a:ext cx="7481496" cy="584775"/>
          </a:xfrm>
          <a:prstGeom prst="rect">
            <a:avLst/>
          </a:prstGeom>
          <a:noFill/>
        </p:spPr>
        <p:txBody>
          <a:bodyPr wrap="square" rtlCol="0">
            <a:spAutoFit/>
          </a:bodyPr>
          <a:lstStyle/>
          <a:p>
            <a:r>
              <a:rPr lang="en-US" sz="3200" dirty="0">
                <a:solidFill>
                  <a:schemeClr val="tx1"/>
                </a:solidFill>
                <a:latin typeface="Century Gothic" panose="020B0502020202020204" pitchFamily="34" charset="0"/>
              </a:rPr>
              <a:t>Tools Involved in Video Development</a:t>
            </a:r>
            <a:endParaRPr lang="en-IN" sz="3200" dirty="0">
              <a:solidFill>
                <a:schemeClr val="tx1"/>
              </a:solidFill>
              <a:latin typeface="Century Gothic" panose="020B0502020202020204" pitchFamily="34" charset="0"/>
            </a:endParaRPr>
          </a:p>
        </p:txBody>
      </p:sp>
      <p:grpSp>
        <p:nvGrpSpPr>
          <p:cNvPr id="14" name="Group 13">
            <a:extLst>
              <a:ext uri="{FF2B5EF4-FFF2-40B4-BE49-F238E27FC236}">
                <a16:creationId xmlns:a16="http://schemas.microsoft.com/office/drawing/2014/main" id="{EE63D5A0-0BC7-48F4-A1E0-58CE84BDF3A1}"/>
              </a:ext>
            </a:extLst>
          </p:cNvPr>
          <p:cNvGrpSpPr/>
          <p:nvPr/>
        </p:nvGrpSpPr>
        <p:grpSpPr>
          <a:xfrm>
            <a:off x="448623" y="1189673"/>
            <a:ext cx="3279459" cy="3164204"/>
            <a:chOff x="390523" y="1152526"/>
            <a:chExt cx="2981326" cy="2876549"/>
          </a:xfrm>
        </p:grpSpPr>
        <p:sp>
          <p:nvSpPr>
            <p:cNvPr id="3" name="Rectangle 2">
              <a:extLst>
                <a:ext uri="{FF2B5EF4-FFF2-40B4-BE49-F238E27FC236}">
                  <a16:creationId xmlns:a16="http://schemas.microsoft.com/office/drawing/2014/main" id="{78EA5BD5-1FC7-4F88-BC40-852E94AA0988}"/>
                </a:ext>
              </a:extLst>
            </p:cNvPr>
            <p:cNvSpPr/>
            <p:nvPr/>
          </p:nvSpPr>
          <p:spPr>
            <a:xfrm>
              <a:off x="390524" y="1152526"/>
              <a:ext cx="2981325" cy="287654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Rectangle 9">
              <a:extLst>
                <a:ext uri="{FF2B5EF4-FFF2-40B4-BE49-F238E27FC236}">
                  <a16:creationId xmlns:a16="http://schemas.microsoft.com/office/drawing/2014/main" id="{1902C140-3FED-42C0-BA33-388B8F40BBB3}"/>
                </a:ext>
              </a:extLst>
            </p:cNvPr>
            <p:cNvSpPr/>
            <p:nvPr/>
          </p:nvSpPr>
          <p:spPr>
            <a:xfrm>
              <a:off x="390524" y="3429000"/>
              <a:ext cx="2981325" cy="600075"/>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Motion Graphics</a:t>
              </a:r>
              <a:endParaRPr lang="en-IN" sz="2400" dirty="0">
                <a:solidFill>
                  <a:schemeClr val="tx1"/>
                </a:solidFill>
              </a:endParaRPr>
            </a:p>
          </p:txBody>
        </p:sp>
        <p:pic>
          <p:nvPicPr>
            <p:cNvPr id="13" name="Picture 12" descr="A picture containing text&#10;&#10;Description automatically generated">
              <a:extLst>
                <a:ext uri="{FF2B5EF4-FFF2-40B4-BE49-F238E27FC236}">
                  <a16:creationId xmlns:a16="http://schemas.microsoft.com/office/drawing/2014/main" id="{E3BDD172-8A51-4576-BA70-CADADCACF39D}"/>
                </a:ext>
              </a:extLst>
            </p:cNvPr>
            <p:cNvPicPr>
              <a:picLocks noChangeAspect="1"/>
            </p:cNvPicPr>
            <p:nvPr/>
          </p:nvPicPr>
          <p:blipFill rotWithShape="1">
            <a:blip r:embed="rId2">
              <a:extLst>
                <a:ext uri="{28A0092B-C50C-407E-A947-70E740481C1C}">
                  <a14:useLocalDpi xmlns:a14="http://schemas.microsoft.com/office/drawing/2010/main" val="0"/>
                </a:ext>
              </a:extLst>
            </a:blip>
            <a:srcRect l="14215" t="666" r="7730"/>
            <a:stretch/>
          </p:blipFill>
          <p:spPr>
            <a:xfrm>
              <a:off x="390523" y="1152526"/>
              <a:ext cx="2981325" cy="2276473"/>
            </a:xfrm>
            <a:prstGeom prst="rect">
              <a:avLst/>
            </a:prstGeom>
          </p:spPr>
        </p:pic>
      </p:grpSp>
      <p:grpSp>
        <p:nvGrpSpPr>
          <p:cNvPr id="19" name="Group 18">
            <a:extLst>
              <a:ext uri="{FF2B5EF4-FFF2-40B4-BE49-F238E27FC236}">
                <a16:creationId xmlns:a16="http://schemas.microsoft.com/office/drawing/2014/main" id="{27533FE7-781A-4406-BB35-CAC4C33EED31}"/>
              </a:ext>
            </a:extLst>
          </p:cNvPr>
          <p:cNvGrpSpPr/>
          <p:nvPr/>
        </p:nvGrpSpPr>
        <p:grpSpPr>
          <a:xfrm>
            <a:off x="4442975" y="1189673"/>
            <a:ext cx="3279459" cy="3164204"/>
            <a:chOff x="390523" y="1152526"/>
            <a:chExt cx="2981326" cy="2876549"/>
          </a:xfrm>
        </p:grpSpPr>
        <p:sp>
          <p:nvSpPr>
            <p:cNvPr id="20" name="Rectangle 19">
              <a:extLst>
                <a:ext uri="{FF2B5EF4-FFF2-40B4-BE49-F238E27FC236}">
                  <a16:creationId xmlns:a16="http://schemas.microsoft.com/office/drawing/2014/main" id="{FADFDB9B-7076-4BA4-B6DD-BBE597CB3814}"/>
                </a:ext>
              </a:extLst>
            </p:cNvPr>
            <p:cNvSpPr/>
            <p:nvPr/>
          </p:nvSpPr>
          <p:spPr>
            <a:xfrm>
              <a:off x="390524" y="1152526"/>
              <a:ext cx="2981325" cy="287654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1" name="Rectangle 20">
              <a:extLst>
                <a:ext uri="{FF2B5EF4-FFF2-40B4-BE49-F238E27FC236}">
                  <a16:creationId xmlns:a16="http://schemas.microsoft.com/office/drawing/2014/main" id="{29D61330-CE40-4B57-8B64-592966AE0878}"/>
                </a:ext>
              </a:extLst>
            </p:cNvPr>
            <p:cNvSpPr/>
            <p:nvPr/>
          </p:nvSpPr>
          <p:spPr>
            <a:xfrm>
              <a:off x="390524" y="3429000"/>
              <a:ext cx="2981325" cy="600075"/>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White Board</a:t>
              </a:r>
              <a:endParaRPr lang="en-IN" sz="2400" dirty="0">
                <a:solidFill>
                  <a:schemeClr val="tx1"/>
                </a:solidFill>
              </a:endParaRPr>
            </a:p>
          </p:txBody>
        </p:sp>
        <p:pic>
          <p:nvPicPr>
            <p:cNvPr id="22" name="Picture 21">
              <a:extLst>
                <a:ext uri="{FF2B5EF4-FFF2-40B4-BE49-F238E27FC236}">
                  <a16:creationId xmlns:a16="http://schemas.microsoft.com/office/drawing/2014/main" id="{4BE72099-F66E-416E-93A8-5435BA08E067}"/>
                </a:ext>
              </a:extLst>
            </p:cNvPr>
            <p:cNvPicPr>
              <a:picLocks noChangeAspect="1"/>
            </p:cNvPicPr>
            <p:nvPr/>
          </p:nvPicPr>
          <p:blipFill>
            <a:blip r:embed="rId3">
              <a:extLst>
                <a:ext uri="{28A0092B-C50C-407E-A947-70E740481C1C}">
                  <a14:useLocalDpi xmlns:a14="http://schemas.microsoft.com/office/drawing/2010/main" val="0"/>
                </a:ext>
              </a:extLst>
            </a:blip>
            <a:srcRect l="13167" r="13167"/>
            <a:stretch/>
          </p:blipFill>
          <p:spPr>
            <a:xfrm>
              <a:off x="390523" y="1152526"/>
              <a:ext cx="2981325" cy="2276473"/>
            </a:xfrm>
            <a:prstGeom prst="rect">
              <a:avLst/>
            </a:prstGeom>
          </p:spPr>
        </p:pic>
      </p:grpSp>
      <p:grpSp>
        <p:nvGrpSpPr>
          <p:cNvPr id="23" name="Group 22">
            <a:extLst>
              <a:ext uri="{FF2B5EF4-FFF2-40B4-BE49-F238E27FC236}">
                <a16:creationId xmlns:a16="http://schemas.microsoft.com/office/drawing/2014/main" id="{27604B33-53C0-4594-9BC3-26FCABFAD38D}"/>
              </a:ext>
            </a:extLst>
          </p:cNvPr>
          <p:cNvGrpSpPr/>
          <p:nvPr/>
        </p:nvGrpSpPr>
        <p:grpSpPr>
          <a:xfrm>
            <a:off x="8437330" y="1189673"/>
            <a:ext cx="3279458" cy="3164204"/>
            <a:chOff x="390524" y="1152526"/>
            <a:chExt cx="2981325" cy="2876549"/>
          </a:xfrm>
        </p:grpSpPr>
        <p:sp>
          <p:nvSpPr>
            <p:cNvPr id="24" name="Rectangle 23">
              <a:extLst>
                <a:ext uri="{FF2B5EF4-FFF2-40B4-BE49-F238E27FC236}">
                  <a16:creationId xmlns:a16="http://schemas.microsoft.com/office/drawing/2014/main" id="{C501AF0A-2E0D-4D06-8916-6B468A21C688}"/>
                </a:ext>
              </a:extLst>
            </p:cNvPr>
            <p:cNvSpPr/>
            <p:nvPr/>
          </p:nvSpPr>
          <p:spPr>
            <a:xfrm>
              <a:off x="390524" y="1152526"/>
              <a:ext cx="2981325" cy="287654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5" name="Rectangle 24">
              <a:extLst>
                <a:ext uri="{FF2B5EF4-FFF2-40B4-BE49-F238E27FC236}">
                  <a16:creationId xmlns:a16="http://schemas.microsoft.com/office/drawing/2014/main" id="{7FA830C3-7BA0-4FFD-8E67-5C9505D1F921}"/>
                </a:ext>
              </a:extLst>
            </p:cNvPr>
            <p:cNvSpPr/>
            <p:nvPr/>
          </p:nvSpPr>
          <p:spPr>
            <a:xfrm>
              <a:off x="390524" y="3429000"/>
              <a:ext cx="2981325" cy="600075"/>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Pre-rendered Templates</a:t>
              </a:r>
              <a:endParaRPr lang="en-IN" sz="2400" dirty="0">
                <a:solidFill>
                  <a:schemeClr val="tx1"/>
                </a:solidFill>
              </a:endParaRPr>
            </a:p>
          </p:txBody>
        </p:sp>
        <p:pic>
          <p:nvPicPr>
            <p:cNvPr id="26" name="Picture 25">
              <a:extLst>
                <a:ext uri="{FF2B5EF4-FFF2-40B4-BE49-F238E27FC236}">
                  <a16:creationId xmlns:a16="http://schemas.microsoft.com/office/drawing/2014/main" id="{32A1ECA7-6748-465D-AFBF-18FD6C065639}"/>
                </a:ext>
              </a:extLst>
            </p:cNvPr>
            <p:cNvPicPr>
              <a:picLocks noChangeAspect="1"/>
            </p:cNvPicPr>
            <p:nvPr/>
          </p:nvPicPr>
          <p:blipFill>
            <a:blip r:embed="rId4">
              <a:extLst>
                <a:ext uri="{28A0092B-C50C-407E-A947-70E740481C1C}">
                  <a14:useLocalDpi xmlns:a14="http://schemas.microsoft.com/office/drawing/2010/main" val="0"/>
                </a:ext>
              </a:extLst>
            </a:blip>
            <a:srcRect l="6346" r="6346"/>
            <a:stretch/>
          </p:blipFill>
          <p:spPr>
            <a:xfrm>
              <a:off x="480311" y="1221090"/>
              <a:ext cx="2802397" cy="2207909"/>
            </a:xfrm>
            <a:prstGeom prst="rect">
              <a:avLst/>
            </a:prstGeom>
          </p:spPr>
        </p:pic>
      </p:grpSp>
      <p:cxnSp>
        <p:nvCxnSpPr>
          <p:cNvPr id="4" name="Straight Connector 3">
            <a:extLst>
              <a:ext uri="{FF2B5EF4-FFF2-40B4-BE49-F238E27FC236}">
                <a16:creationId xmlns:a16="http://schemas.microsoft.com/office/drawing/2014/main" id="{9685B2C9-D128-42D0-910B-D4D5FE9C0D74}"/>
              </a:ext>
            </a:extLst>
          </p:cNvPr>
          <p:cNvCxnSpPr/>
          <p:nvPr/>
        </p:nvCxnSpPr>
        <p:spPr>
          <a:xfrm>
            <a:off x="4057650" y="1743075"/>
            <a:ext cx="0" cy="4352925"/>
          </a:xfrm>
          <a:prstGeom prst="line">
            <a:avLst/>
          </a:prstGeom>
          <a:ln w="1905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E6E982FE-4B14-4A43-B480-9A5BCD0442F9}"/>
              </a:ext>
            </a:extLst>
          </p:cNvPr>
          <p:cNvCxnSpPr/>
          <p:nvPr/>
        </p:nvCxnSpPr>
        <p:spPr>
          <a:xfrm>
            <a:off x="8134350" y="1743075"/>
            <a:ext cx="0" cy="4352925"/>
          </a:xfrm>
          <a:prstGeom prst="line">
            <a:avLst/>
          </a:prstGeom>
          <a:ln w="1905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8" name="Picture 7" descr="Logo&#10;&#10;Description automatically generated">
            <a:extLst>
              <a:ext uri="{FF2B5EF4-FFF2-40B4-BE49-F238E27FC236}">
                <a16:creationId xmlns:a16="http://schemas.microsoft.com/office/drawing/2014/main" id="{B5A955FF-B2F3-4BD7-9722-23D7EE2C9C9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42766" y="4687138"/>
            <a:ext cx="785315" cy="765888"/>
          </a:xfrm>
          <a:prstGeom prst="rect">
            <a:avLst/>
          </a:prstGeom>
        </p:spPr>
      </p:pic>
      <p:pic>
        <p:nvPicPr>
          <p:cNvPr id="11" name="Picture 10" descr="Logo&#10;&#10;Description automatically generated">
            <a:extLst>
              <a:ext uri="{FF2B5EF4-FFF2-40B4-BE49-F238E27FC236}">
                <a16:creationId xmlns:a16="http://schemas.microsoft.com/office/drawing/2014/main" id="{23B123B6-EBEA-4D82-80D8-D6B1B21E655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14150" y="4687138"/>
            <a:ext cx="785315" cy="765888"/>
          </a:xfrm>
          <a:prstGeom prst="rect">
            <a:avLst/>
          </a:prstGeom>
        </p:spPr>
      </p:pic>
      <p:pic>
        <p:nvPicPr>
          <p:cNvPr id="15" name="Picture 14" descr="Logo, icon&#10;&#10;Description automatically generated">
            <a:extLst>
              <a:ext uri="{FF2B5EF4-FFF2-40B4-BE49-F238E27FC236}">
                <a16:creationId xmlns:a16="http://schemas.microsoft.com/office/drawing/2014/main" id="{39A4816F-37D8-4AD4-8C7D-40580AF17DF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48623" y="4687138"/>
            <a:ext cx="785834" cy="765888"/>
          </a:xfrm>
          <a:prstGeom prst="rect">
            <a:avLst/>
          </a:prstGeom>
        </p:spPr>
      </p:pic>
      <p:pic>
        <p:nvPicPr>
          <p:cNvPr id="17" name="Picture 16" descr="Logo&#10;&#10;Description automatically generated with medium confidence">
            <a:extLst>
              <a:ext uri="{FF2B5EF4-FFF2-40B4-BE49-F238E27FC236}">
                <a16:creationId xmlns:a16="http://schemas.microsoft.com/office/drawing/2014/main" id="{5F70B37D-3276-48D9-8306-AA5341BE3BC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969518" y="4452857"/>
            <a:ext cx="2267107" cy="1259506"/>
          </a:xfrm>
          <a:prstGeom prst="rect">
            <a:avLst/>
          </a:prstGeom>
        </p:spPr>
      </p:pic>
      <p:pic>
        <p:nvPicPr>
          <p:cNvPr id="36" name="Picture 35" descr="Logo&#10;&#10;Description automatically generated">
            <a:extLst>
              <a:ext uri="{FF2B5EF4-FFF2-40B4-BE49-F238E27FC236}">
                <a16:creationId xmlns:a16="http://schemas.microsoft.com/office/drawing/2014/main" id="{BBA54D04-0203-4E38-A886-DDDAE8B174B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37118" y="4687138"/>
            <a:ext cx="785315" cy="765888"/>
          </a:xfrm>
          <a:prstGeom prst="rect">
            <a:avLst/>
          </a:prstGeom>
        </p:spPr>
      </p:pic>
      <p:pic>
        <p:nvPicPr>
          <p:cNvPr id="37" name="Picture 36" descr="Logo&#10;&#10;Description automatically generated">
            <a:extLst>
              <a:ext uri="{FF2B5EF4-FFF2-40B4-BE49-F238E27FC236}">
                <a16:creationId xmlns:a16="http://schemas.microsoft.com/office/drawing/2014/main" id="{B8D651A9-E0D5-4971-9A9C-D61D556B210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08502" y="4687138"/>
            <a:ext cx="785315" cy="765888"/>
          </a:xfrm>
          <a:prstGeom prst="rect">
            <a:avLst/>
          </a:prstGeom>
        </p:spPr>
      </p:pic>
      <p:pic>
        <p:nvPicPr>
          <p:cNvPr id="38" name="Picture 37" descr="Logo, icon&#10;&#10;Description automatically generated">
            <a:extLst>
              <a:ext uri="{FF2B5EF4-FFF2-40B4-BE49-F238E27FC236}">
                <a16:creationId xmlns:a16="http://schemas.microsoft.com/office/drawing/2014/main" id="{A67FE295-1721-4540-8F83-9EE7A29202B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442975" y="4687138"/>
            <a:ext cx="785834" cy="765888"/>
          </a:xfrm>
          <a:prstGeom prst="rect">
            <a:avLst/>
          </a:prstGeom>
        </p:spPr>
      </p:pic>
    </p:spTree>
    <p:extLst>
      <p:ext uri="{BB962C8B-B14F-4D97-AF65-F5344CB8AC3E}">
        <p14:creationId xmlns:p14="http://schemas.microsoft.com/office/powerpoint/2010/main" val="813255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86AB779-D039-4B11-A99E-3582492106E8}"/>
              </a:ext>
            </a:extLst>
          </p:cNvPr>
          <p:cNvSpPr/>
          <p:nvPr/>
        </p:nvSpPr>
        <p:spPr>
          <a:xfrm>
            <a:off x="0" y="0"/>
            <a:ext cx="12192000" cy="78105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 name="TextBox 5">
            <a:extLst>
              <a:ext uri="{FF2B5EF4-FFF2-40B4-BE49-F238E27FC236}">
                <a16:creationId xmlns:a16="http://schemas.microsoft.com/office/drawing/2014/main" id="{3770D83A-26FC-4F53-88C2-425B05B1580C}"/>
              </a:ext>
            </a:extLst>
          </p:cNvPr>
          <p:cNvSpPr txBox="1"/>
          <p:nvPr/>
        </p:nvSpPr>
        <p:spPr>
          <a:xfrm>
            <a:off x="66674" y="92449"/>
            <a:ext cx="12106271" cy="584775"/>
          </a:xfrm>
          <a:prstGeom prst="rect">
            <a:avLst/>
          </a:prstGeom>
          <a:noFill/>
        </p:spPr>
        <p:txBody>
          <a:bodyPr wrap="square" rtlCol="0">
            <a:spAutoFit/>
          </a:bodyPr>
          <a:lstStyle/>
          <a:p>
            <a:r>
              <a:rPr lang="en-US" sz="3200" dirty="0">
                <a:solidFill>
                  <a:schemeClr val="tx1"/>
                </a:solidFill>
                <a:latin typeface="Century Gothic" panose="020B0502020202020204" pitchFamily="34" charset="0"/>
              </a:rPr>
              <a:t>Video Development - Style Comparison</a:t>
            </a:r>
            <a:endParaRPr lang="en-IN" sz="3200" dirty="0">
              <a:solidFill>
                <a:schemeClr val="tx1"/>
              </a:solidFill>
              <a:latin typeface="Century Gothic" panose="020B0502020202020204" pitchFamily="34" charset="0"/>
            </a:endParaRPr>
          </a:p>
        </p:txBody>
      </p:sp>
      <p:grpSp>
        <p:nvGrpSpPr>
          <p:cNvPr id="14" name="Group 13">
            <a:extLst>
              <a:ext uri="{FF2B5EF4-FFF2-40B4-BE49-F238E27FC236}">
                <a16:creationId xmlns:a16="http://schemas.microsoft.com/office/drawing/2014/main" id="{EE63D5A0-0BC7-48F4-A1E0-58CE84BDF3A1}"/>
              </a:ext>
            </a:extLst>
          </p:cNvPr>
          <p:cNvGrpSpPr/>
          <p:nvPr/>
        </p:nvGrpSpPr>
        <p:grpSpPr>
          <a:xfrm>
            <a:off x="365780" y="1148253"/>
            <a:ext cx="2239914" cy="2161195"/>
            <a:chOff x="390523" y="1152526"/>
            <a:chExt cx="2981326" cy="2876549"/>
          </a:xfrm>
        </p:grpSpPr>
        <p:sp>
          <p:nvSpPr>
            <p:cNvPr id="3" name="Rectangle 2">
              <a:extLst>
                <a:ext uri="{FF2B5EF4-FFF2-40B4-BE49-F238E27FC236}">
                  <a16:creationId xmlns:a16="http://schemas.microsoft.com/office/drawing/2014/main" id="{78EA5BD5-1FC7-4F88-BC40-852E94AA0988}"/>
                </a:ext>
              </a:extLst>
            </p:cNvPr>
            <p:cNvSpPr/>
            <p:nvPr/>
          </p:nvSpPr>
          <p:spPr>
            <a:xfrm>
              <a:off x="390524" y="1152526"/>
              <a:ext cx="2981325" cy="287654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Rectangle 9">
              <a:extLst>
                <a:ext uri="{FF2B5EF4-FFF2-40B4-BE49-F238E27FC236}">
                  <a16:creationId xmlns:a16="http://schemas.microsoft.com/office/drawing/2014/main" id="{1902C140-3FED-42C0-BA33-388B8F40BBB3}"/>
                </a:ext>
              </a:extLst>
            </p:cNvPr>
            <p:cNvSpPr/>
            <p:nvPr/>
          </p:nvSpPr>
          <p:spPr>
            <a:xfrm>
              <a:off x="390524" y="3429000"/>
              <a:ext cx="2981325" cy="600075"/>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Motion Graphics</a:t>
              </a:r>
              <a:endParaRPr lang="en-IN" sz="2000" dirty="0">
                <a:solidFill>
                  <a:schemeClr val="tx1"/>
                </a:solidFill>
              </a:endParaRPr>
            </a:p>
          </p:txBody>
        </p:sp>
        <p:pic>
          <p:nvPicPr>
            <p:cNvPr id="13" name="Picture 12" descr="A picture containing text&#10;&#10;Description automatically generated">
              <a:extLst>
                <a:ext uri="{FF2B5EF4-FFF2-40B4-BE49-F238E27FC236}">
                  <a16:creationId xmlns:a16="http://schemas.microsoft.com/office/drawing/2014/main" id="{E3BDD172-8A51-4576-BA70-CADADCACF39D}"/>
                </a:ext>
              </a:extLst>
            </p:cNvPr>
            <p:cNvPicPr>
              <a:picLocks noChangeAspect="1"/>
            </p:cNvPicPr>
            <p:nvPr/>
          </p:nvPicPr>
          <p:blipFill rotWithShape="1">
            <a:blip r:embed="rId2">
              <a:extLst>
                <a:ext uri="{28A0092B-C50C-407E-A947-70E740481C1C}">
                  <a14:useLocalDpi xmlns:a14="http://schemas.microsoft.com/office/drawing/2010/main" val="0"/>
                </a:ext>
              </a:extLst>
            </a:blip>
            <a:srcRect l="14215" t="666" r="7730"/>
            <a:stretch/>
          </p:blipFill>
          <p:spPr>
            <a:xfrm>
              <a:off x="390523" y="1152526"/>
              <a:ext cx="2981325" cy="2276473"/>
            </a:xfrm>
            <a:prstGeom prst="rect">
              <a:avLst/>
            </a:prstGeom>
          </p:spPr>
        </p:pic>
      </p:grpSp>
      <p:grpSp>
        <p:nvGrpSpPr>
          <p:cNvPr id="19" name="Group 18">
            <a:extLst>
              <a:ext uri="{FF2B5EF4-FFF2-40B4-BE49-F238E27FC236}">
                <a16:creationId xmlns:a16="http://schemas.microsoft.com/office/drawing/2014/main" id="{27533FE7-781A-4406-BB35-CAC4C33EED31}"/>
              </a:ext>
            </a:extLst>
          </p:cNvPr>
          <p:cNvGrpSpPr/>
          <p:nvPr/>
        </p:nvGrpSpPr>
        <p:grpSpPr>
          <a:xfrm>
            <a:off x="339580" y="4125383"/>
            <a:ext cx="2239914" cy="2161195"/>
            <a:chOff x="390523" y="1152526"/>
            <a:chExt cx="2981326" cy="2876549"/>
          </a:xfrm>
        </p:grpSpPr>
        <p:sp>
          <p:nvSpPr>
            <p:cNvPr id="20" name="Rectangle 19">
              <a:extLst>
                <a:ext uri="{FF2B5EF4-FFF2-40B4-BE49-F238E27FC236}">
                  <a16:creationId xmlns:a16="http://schemas.microsoft.com/office/drawing/2014/main" id="{FADFDB9B-7076-4BA4-B6DD-BBE597CB3814}"/>
                </a:ext>
              </a:extLst>
            </p:cNvPr>
            <p:cNvSpPr/>
            <p:nvPr/>
          </p:nvSpPr>
          <p:spPr>
            <a:xfrm>
              <a:off x="390524" y="1152526"/>
              <a:ext cx="2981325" cy="287654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1" name="Rectangle 20">
              <a:extLst>
                <a:ext uri="{FF2B5EF4-FFF2-40B4-BE49-F238E27FC236}">
                  <a16:creationId xmlns:a16="http://schemas.microsoft.com/office/drawing/2014/main" id="{29D61330-CE40-4B57-8B64-592966AE0878}"/>
                </a:ext>
              </a:extLst>
            </p:cNvPr>
            <p:cNvSpPr/>
            <p:nvPr/>
          </p:nvSpPr>
          <p:spPr>
            <a:xfrm>
              <a:off x="390524" y="3429000"/>
              <a:ext cx="2981325" cy="600075"/>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White Board</a:t>
              </a:r>
              <a:endParaRPr lang="en-IN" sz="2000" dirty="0">
                <a:solidFill>
                  <a:schemeClr val="tx1"/>
                </a:solidFill>
              </a:endParaRPr>
            </a:p>
          </p:txBody>
        </p:sp>
        <p:pic>
          <p:nvPicPr>
            <p:cNvPr id="22" name="Picture 21">
              <a:extLst>
                <a:ext uri="{FF2B5EF4-FFF2-40B4-BE49-F238E27FC236}">
                  <a16:creationId xmlns:a16="http://schemas.microsoft.com/office/drawing/2014/main" id="{4BE72099-F66E-416E-93A8-5435BA08E067}"/>
                </a:ext>
              </a:extLst>
            </p:cNvPr>
            <p:cNvPicPr>
              <a:picLocks noChangeAspect="1"/>
            </p:cNvPicPr>
            <p:nvPr/>
          </p:nvPicPr>
          <p:blipFill>
            <a:blip r:embed="rId3">
              <a:extLst>
                <a:ext uri="{28A0092B-C50C-407E-A947-70E740481C1C}">
                  <a14:useLocalDpi xmlns:a14="http://schemas.microsoft.com/office/drawing/2010/main" val="0"/>
                </a:ext>
              </a:extLst>
            </a:blip>
            <a:srcRect l="13167" r="13167"/>
            <a:stretch/>
          </p:blipFill>
          <p:spPr>
            <a:xfrm>
              <a:off x="390523" y="1152526"/>
              <a:ext cx="2981325" cy="2276473"/>
            </a:xfrm>
            <a:prstGeom prst="rect">
              <a:avLst/>
            </a:prstGeom>
          </p:spPr>
        </p:pic>
      </p:grpSp>
      <p:grpSp>
        <p:nvGrpSpPr>
          <p:cNvPr id="23" name="Group 22">
            <a:extLst>
              <a:ext uri="{FF2B5EF4-FFF2-40B4-BE49-F238E27FC236}">
                <a16:creationId xmlns:a16="http://schemas.microsoft.com/office/drawing/2014/main" id="{27604B33-53C0-4594-9BC3-26FCABFAD38D}"/>
              </a:ext>
            </a:extLst>
          </p:cNvPr>
          <p:cNvGrpSpPr/>
          <p:nvPr/>
        </p:nvGrpSpPr>
        <p:grpSpPr>
          <a:xfrm>
            <a:off x="8179235" y="1685393"/>
            <a:ext cx="2239914" cy="2161195"/>
            <a:chOff x="390524" y="1152526"/>
            <a:chExt cx="2981325" cy="2876549"/>
          </a:xfrm>
        </p:grpSpPr>
        <p:sp>
          <p:nvSpPr>
            <p:cNvPr id="24" name="Rectangle 23">
              <a:extLst>
                <a:ext uri="{FF2B5EF4-FFF2-40B4-BE49-F238E27FC236}">
                  <a16:creationId xmlns:a16="http://schemas.microsoft.com/office/drawing/2014/main" id="{C501AF0A-2E0D-4D06-8916-6B468A21C688}"/>
                </a:ext>
              </a:extLst>
            </p:cNvPr>
            <p:cNvSpPr/>
            <p:nvPr/>
          </p:nvSpPr>
          <p:spPr>
            <a:xfrm>
              <a:off x="390524" y="1152526"/>
              <a:ext cx="2981325" cy="287654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5" name="Rectangle 24">
              <a:extLst>
                <a:ext uri="{FF2B5EF4-FFF2-40B4-BE49-F238E27FC236}">
                  <a16:creationId xmlns:a16="http://schemas.microsoft.com/office/drawing/2014/main" id="{7FA830C3-7BA0-4FFD-8E67-5C9505D1F921}"/>
                </a:ext>
              </a:extLst>
            </p:cNvPr>
            <p:cNvSpPr/>
            <p:nvPr/>
          </p:nvSpPr>
          <p:spPr>
            <a:xfrm>
              <a:off x="390524" y="3429000"/>
              <a:ext cx="2981325" cy="600075"/>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Pre-rendered Templates</a:t>
              </a:r>
              <a:endParaRPr lang="en-IN" sz="1600" dirty="0">
                <a:solidFill>
                  <a:schemeClr val="tx1"/>
                </a:solidFill>
              </a:endParaRPr>
            </a:p>
          </p:txBody>
        </p:sp>
        <p:pic>
          <p:nvPicPr>
            <p:cNvPr id="26" name="Picture 25">
              <a:extLst>
                <a:ext uri="{FF2B5EF4-FFF2-40B4-BE49-F238E27FC236}">
                  <a16:creationId xmlns:a16="http://schemas.microsoft.com/office/drawing/2014/main" id="{32A1ECA7-6748-465D-AFBF-18FD6C065639}"/>
                </a:ext>
              </a:extLst>
            </p:cNvPr>
            <p:cNvPicPr>
              <a:picLocks noChangeAspect="1"/>
            </p:cNvPicPr>
            <p:nvPr/>
          </p:nvPicPr>
          <p:blipFill>
            <a:blip r:embed="rId4">
              <a:extLst>
                <a:ext uri="{28A0092B-C50C-407E-A947-70E740481C1C}">
                  <a14:useLocalDpi xmlns:a14="http://schemas.microsoft.com/office/drawing/2010/main" val="0"/>
                </a:ext>
              </a:extLst>
            </a:blip>
            <a:srcRect l="6346" r="6346"/>
            <a:stretch/>
          </p:blipFill>
          <p:spPr>
            <a:xfrm>
              <a:off x="480311" y="1221090"/>
              <a:ext cx="2802397" cy="2207909"/>
            </a:xfrm>
            <a:prstGeom prst="rect">
              <a:avLst/>
            </a:prstGeom>
          </p:spPr>
        </p:pic>
      </p:grpSp>
      <p:cxnSp>
        <p:nvCxnSpPr>
          <p:cNvPr id="7" name="Straight Connector 6">
            <a:extLst>
              <a:ext uri="{FF2B5EF4-FFF2-40B4-BE49-F238E27FC236}">
                <a16:creationId xmlns:a16="http://schemas.microsoft.com/office/drawing/2014/main" id="{06B51014-01DA-42FD-B5A2-7E2CCAEF8A45}"/>
              </a:ext>
            </a:extLst>
          </p:cNvPr>
          <p:cNvCxnSpPr>
            <a:cxnSpLocks/>
          </p:cNvCxnSpPr>
          <p:nvPr/>
        </p:nvCxnSpPr>
        <p:spPr>
          <a:xfrm>
            <a:off x="365780" y="3751381"/>
            <a:ext cx="5892145" cy="0"/>
          </a:xfrm>
          <a:prstGeom prst="line">
            <a:avLst/>
          </a:prstGeom>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C32FCD2-92BD-4B99-9618-9C588E682A76}"/>
              </a:ext>
            </a:extLst>
          </p:cNvPr>
          <p:cNvCxnSpPr/>
          <p:nvPr/>
        </p:nvCxnSpPr>
        <p:spPr>
          <a:xfrm flipV="1">
            <a:off x="6257925" y="1335794"/>
            <a:ext cx="0" cy="2236474"/>
          </a:xfrm>
          <a:prstGeom prst="line">
            <a:avLst/>
          </a:prstGeom>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1530A276-033C-4E84-A8B9-846799AAB580}"/>
              </a:ext>
            </a:extLst>
          </p:cNvPr>
          <p:cNvCxnSpPr>
            <a:cxnSpLocks/>
          </p:cNvCxnSpPr>
          <p:nvPr/>
        </p:nvCxnSpPr>
        <p:spPr>
          <a:xfrm>
            <a:off x="6257925" y="3572268"/>
            <a:ext cx="19050" cy="2526768"/>
          </a:xfrm>
          <a:prstGeom prst="line">
            <a:avLst/>
          </a:prstGeom>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86BBE358-7A6C-4644-A674-C1EEBBE113F3}"/>
              </a:ext>
            </a:extLst>
          </p:cNvPr>
          <p:cNvSpPr txBox="1"/>
          <p:nvPr/>
        </p:nvSpPr>
        <p:spPr>
          <a:xfrm>
            <a:off x="2699768" y="1767185"/>
            <a:ext cx="3531736" cy="923330"/>
          </a:xfrm>
          <a:prstGeom prst="rect">
            <a:avLst/>
          </a:prstGeom>
          <a:noFill/>
        </p:spPr>
        <p:txBody>
          <a:bodyPr wrap="none" rtlCol="0">
            <a:spAutoFit/>
          </a:bodyPr>
          <a:lstStyle/>
          <a:p>
            <a:pPr marL="285750" indent="-285750">
              <a:buFont typeface="Arial" panose="020B0604020202020204" pitchFamily="34" charset="0"/>
              <a:buChar char="•"/>
            </a:pPr>
            <a:r>
              <a:rPr lang="en-US" dirty="0"/>
              <a:t>Unlimited creativity</a:t>
            </a:r>
          </a:p>
          <a:p>
            <a:pPr marL="285750" indent="-285750">
              <a:buFont typeface="Arial" panose="020B0604020202020204" pitchFamily="34" charset="0"/>
              <a:buChar char="•"/>
            </a:pPr>
            <a:r>
              <a:rPr lang="en-US" dirty="0"/>
              <a:t>Create and customize the visuals</a:t>
            </a:r>
          </a:p>
          <a:p>
            <a:pPr marL="285750" indent="-285750">
              <a:buFont typeface="Arial" panose="020B0604020202020204" pitchFamily="34" charset="0"/>
              <a:buChar char="•"/>
            </a:pPr>
            <a:r>
              <a:rPr lang="en-US" dirty="0"/>
              <a:t>Flexible to achieve the concept</a:t>
            </a:r>
          </a:p>
        </p:txBody>
      </p:sp>
      <p:sp>
        <p:nvSpPr>
          <p:cNvPr id="31" name="TextBox 30">
            <a:extLst>
              <a:ext uri="{FF2B5EF4-FFF2-40B4-BE49-F238E27FC236}">
                <a16:creationId xmlns:a16="http://schemas.microsoft.com/office/drawing/2014/main" id="{DBEFF3FC-2C65-4D3C-9DA8-E918EDD29B5B}"/>
              </a:ext>
            </a:extLst>
          </p:cNvPr>
          <p:cNvSpPr txBox="1"/>
          <p:nvPr/>
        </p:nvSpPr>
        <p:spPr>
          <a:xfrm>
            <a:off x="2699768" y="4744065"/>
            <a:ext cx="3452612" cy="923330"/>
          </a:xfrm>
          <a:prstGeom prst="rect">
            <a:avLst/>
          </a:prstGeom>
          <a:noFill/>
        </p:spPr>
        <p:txBody>
          <a:bodyPr wrap="none" rtlCol="0">
            <a:spAutoFit/>
          </a:bodyPr>
          <a:lstStyle/>
          <a:p>
            <a:pPr marL="285750" indent="-285750">
              <a:buFont typeface="Arial" panose="020B0604020202020204" pitchFamily="34" charset="0"/>
              <a:buChar char="•"/>
            </a:pPr>
            <a:r>
              <a:rPr lang="en-US" dirty="0"/>
              <a:t>Limit’s creativity and visuals </a:t>
            </a:r>
          </a:p>
          <a:p>
            <a:r>
              <a:rPr lang="en-US" dirty="0"/>
              <a:t>      within the white board concept</a:t>
            </a:r>
          </a:p>
          <a:p>
            <a:pPr marL="285750" indent="-285750">
              <a:buFont typeface="Arial" panose="020B0604020202020204" pitchFamily="34" charset="0"/>
              <a:buChar char="•"/>
            </a:pPr>
            <a:r>
              <a:rPr lang="en-US" dirty="0"/>
              <a:t>Flexible to achieve the concept</a:t>
            </a:r>
          </a:p>
        </p:txBody>
      </p:sp>
      <p:sp>
        <p:nvSpPr>
          <p:cNvPr id="32" name="TextBox 31">
            <a:extLst>
              <a:ext uri="{FF2B5EF4-FFF2-40B4-BE49-F238E27FC236}">
                <a16:creationId xmlns:a16="http://schemas.microsoft.com/office/drawing/2014/main" id="{1286D9C0-1BB7-4A8F-92D0-39B1C560944C}"/>
              </a:ext>
            </a:extLst>
          </p:cNvPr>
          <p:cNvSpPr txBox="1"/>
          <p:nvPr/>
        </p:nvSpPr>
        <p:spPr>
          <a:xfrm>
            <a:off x="6268104" y="4336957"/>
            <a:ext cx="5910144" cy="1754326"/>
          </a:xfrm>
          <a:prstGeom prst="rect">
            <a:avLst/>
          </a:prstGeom>
          <a:noFill/>
        </p:spPr>
        <p:txBody>
          <a:bodyPr wrap="none" rtlCol="0">
            <a:spAutoFit/>
          </a:bodyPr>
          <a:lstStyle/>
          <a:p>
            <a:pPr marL="285750" indent="-285750">
              <a:buFont typeface="Arial" panose="020B0604020202020204" pitchFamily="34" charset="0"/>
              <a:buChar char="•"/>
            </a:pPr>
            <a:r>
              <a:rPr lang="en-US" dirty="0"/>
              <a:t>Visual contents will be limited within the provided presets </a:t>
            </a:r>
          </a:p>
          <a:p>
            <a:r>
              <a:rPr lang="en-US" dirty="0"/>
              <a:t>      and pre-rendered animations</a:t>
            </a:r>
          </a:p>
          <a:p>
            <a:pPr marL="285750" indent="-285750">
              <a:buFont typeface="Arial" panose="020B0604020202020204" pitchFamily="34" charset="0"/>
              <a:buChar char="•"/>
            </a:pPr>
            <a:r>
              <a:rPr lang="en-US" dirty="0"/>
              <a:t>In-built presets and pre-rendered animations will </a:t>
            </a:r>
          </a:p>
          <a:p>
            <a:r>
              <a:rPr lang="en-US" dirty="0"/>
              <a:t>      minimize the TAT and cost of the video development</a:t>
            </a:r>
          </a:p>
          <a:p>
            <a:pPr marL="285750" indent="-285750">
              <a:buFont typeface="Arial" panose="020B0604020202020204" pitchFamily="34" charset="0"/>
              <a:buChar char="•"/>
            </a:pPr>
            <a:r>
              <a:rPr lang="en-US" dirty="0"/>
              <a:t>Simple user interface which doesn’t require </a:t>
            </a:r>
          </a:p>
          <a:p>
            <a:r>
              <a:rPr lang="en-US" dirty="0"/>
              <a:t>      any video developing professional</a:t>
            </a:r>
          </a:p>
        </p:txBody>
      </p:sp>
    </p:spTree>
    <p:extLst>
      <p:ext uri="{BB962C8B-B14F-4D97-AF65-F5344CB8AC3E}">
        <p14:creationId xmlns:p14="http://schemas.microsoft.com/office/powerpoint/2010/main" val="858372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86AB779-D039-4B11-A99E-3582492106E8}"/>
              </a:ext>
            </a:extLst>
          </p:cNvPr>
          <p:cNvSpPr/>
          <p:nvPr/>
        </p:nvSpPr>
        <p:spPr>
          <a:xfrm>
            <a:off x="0" y="0"/>
            <a:ext cx="12192000" cy="78105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 name="TextBox 5">
            <a:extLst>
              <a:ext uri="{FF2B5EF4-FFF2-40B4-BE49-F238E27FC236}">
                <a16:creationId xmlns:a16="http://schemas.microsoft.com/office/drawing/2014/main" id="{3770D83A-26FC-4F53-88C2-425B05B1580C}"/>
              </a:ext>
            </a:extLst>
          </p:cNvPr>
          <p:cNvSpPr txBox="1"/>
          <p:nvPr/>
        </p:nvSpPr>
        <p:spPr>
          <a:xfrm>
            <a:off x="66675" y="92449"/>
            <a:ext cx="7481496" cy="584775"/>
          </a:xfrm>
          <a:prstGeom prst="rect">
            <a:avLst/>
          </a:prstGeom>
          <a:noFill/>
        </p:spPr>
        <p:txBody>
          <a:bodyPr wrap="square" rtlCol="0">
            <a:spAutoFit/>
          </a:bodyPr>
          <a:lstStyle/>
          <a:p>
            <a:r>
              <a:rPr lang="en-US" sz="3200" dirty="0">
                <a:solidFill>
                  <a:schemeClr val="tx1"/>
                </a:solidFill>
                <a:latin typeface="Century Gothic" panose="020B0502020202020204" pitchFamily="34" charset="0"/>
              </a:rPr>
              <a:t>Sample Explainer Videos</a:t>
            </a:r>
            <a:endParaRPr lang="en-IN" sz="3200" dirty="0">
              <a:solidFill>
                <a:schemeClr val="tx1"/>
              </a:solidFill>
              <a:latin typeface="Century Gothic" panose="020B0502020202020204" pitchFamily="34" charset="0"/>
            </a:endParaRPr>
          </a:p>
        </p:txBody>
      </p:sp>
      <p:grpSp>
        <p:nvGrpSpPr>
          <p:cNvPr id="17" name="Group 16">
            <a:extLst>
              <a:ext uri="{FF2B5EF4-FFF2-40B4-BE49-F238E27FC236}">
                <a16:creationId xmlns:a16="http://schemas.microsoft.com/office/drawing/2014/main" id="{8B8A8964-1E5A-4542-82C1-57AEF0F2F6E6}"/>
              </a:ext>
            </a:extLst>
          </p:cNvPr>
          <p:cNvGrpSpPr/>
          <p:nvPr/>
        </p:nvGrpSpPr>
        <p:grpSpPr>
          <a:xfrm>
            <a:off x="5861368" y="3332480"/>
            <a:ext cx="6097789" cy="3433071"/>
            <a:chOff x="2579802" y="989815"/>
            <a:chExt cx="7032395" cy="3959257"/>
          </a:xfrm>
        </p:grpSpPr>
        <p:pic>
          <p:nvPicPr>
            <p:cNvPr id="4" name="Picture 3" descr="A picture containing graphical user interface&#10;&#10;Description automatically generated">
              <a:extLst>
                <a:ext uri="{FF2B5EF4-FFF2-40B4-BE49-F238E27FC236}">
                  <a16:creationId xmlns:a16="http://schemas.microsoft.com/office/drawing/2014/main" id="{1B5B9C68-7344-4D0C-B467-E61D51C55DFE}"/>
                </a:ext>
              </a:extLst>
            </p:cNvPr>
            <p:cNvPicPr>
              <a:picLocks noChangeAspect="1"/>
            </p:cNvPicPr>
            <p:nvPr/>
          </p:nvPicPr>
          <p:blipFill rotWithShape="1">
            <a:blip r:embed="rId2">
              <a:extLst>
                <a:ext uri="{28A0092B-C50C-407E-A947-70E740481C1C}">
                  <a14:useLocalDpi xmlns:a14="http://schemas.microsoft.com/office/drawing/2010/main" val="0"/>
                </a:ext>
              </a:extLst>
            </a:blip>
            <a:srcRect l="3311" t="20953" r="2692" b="11006"/>
            <a:stretch/>
          </p:blipFill>
          <p:spPr>
            <a:xfrm>
              <a:off x="2579802" y="989815"/>
              <a:ext cx="7032395" cy="3959257"/>
            </a:xfrm>
            <a:prstGeom prst="rect">
              <a:avLst/>
            </a:prstGeom>
          </p:spPr>
        </p:pic>
        <p:sp>
          <p:nvSpPr>
            <p:cNvPr id="8" name="Oval 7">
              <a:extLst>
                <a:ext uri="{FF2B5EF4-FFF2-40B4-BE49-F238E27FC236}">
                  <a16:creationId xmlns:a16="http://schemas.microsoft.com/office/drawing/2014/main" id="{DF09EC42-4D4B-4BA9-BF9F-12CF6D82E9C1}"/>
                </a:ext>
              </a:extLst>
            </p:cNvPr>
            <p:cNvSpPr/>
            <p:nvPr/>
          </p:nvSpPr>
          <p:spPr>
            <a:xfrm>
              <a:off x="5241303" y="1206238"/>
              <a:ext cx="1150070" cy="12537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5" name="Picture 14" descr="Icon&#10;&#10;Description automatically generated">
              <a:extLst>
                <a:ext uri="{FF2B5EF4-FFF2-40B4-BE49-F238E27FC236}">
                  <a16:creationId xmlns:a16="http://schemas.microsoft.com/office/drawing/2014/main" id="{9DB868CE-053C-4523-9B8C-0D7DBB6889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17690" y="1611436"/>
              <a:ext cx="797296" cy="797296"/>
            </a:xfrm>
            <a:prstGeom prst="rect">
              <a:avLst/>
            </a:prstGeom>
          </p:spPr>
        </p:pic>
      </p:grpSp>
      <p:sp>
        <p:nvSpPr>
          <p:cNvPr id="16" name="TextBox 15">
            <a:extLst>
              <a:ext uri="{FF2B5EF4-FFF2-40B4-BE49-F238E27FC236}">
                <a16:creationId xmlns:a16="http://schemas.microsoft.com/office/drawing/2014/main" id="{DE238647-EA56-4EAC-AFA5-D4D38C4F41DE}"/>
              </a:ext>
            </a:extLst>
          </p:cNvPr>
          <p:cNvSpPr txBox="1"/>
          <p:nvPr/>
        </p:nvSpPr>
        <p:spPr>
          <a:xfrm>
            <a:off x="383683" y="1092935"/>
            <a:ext cx="5034007" cy="1754326"/>
          </a:xfrm>
          <a:prstGeom prst="rect">
            <a:avLst/>
          </a:prstGeom>
          <a:noFill/>
        </p:spPr>
        <p:txBody>
          <a:bodyPr wrap="none" rtlCol="0">
            <a:spAutoFit/>
          </a:bodyPr>
          <a:lstStyle/>
          <a:p>
            <a:r>
              <a:rPr lang="en-IN" b="1" u="sng" dirty="0"/>
              <a:t>Motion Graphics: </a:t>
            </a:r>
            <a:endParaRPr lang="en-IN" b="1" u="sng" dirty="0">
              <a:hlinkClick r:id="rId4"/>
            </a:endParaRPr>
          </a:p>
          <a:p>
            <a:endParaRPr lang="en-IN" dirty="0">
              <a:hlinkClick r:id="rId4"/>
            </a:endParaRPr>
          </a:p>
          <a:p>
            <a:r>
              <a:rPr lang="en-IN" dirty="0">
                <a:hlinkClick r:id="rId4"/>
              </a:rPr>
              <a:t>https://www.youtube.com/watch?v=O3rQ3KYb4ew</a:t>
            </a:r>
            <a:endParaRPr lang="en-IN" dirty="0"/>
          </a:p>
          <a:p>
            <a:endParaRPr lang="en-IN" dirty="0"/>
          </a:p>
          <a:p>
            <a:r>
              <a:rPr lang="en-IN" dirty="0">
                <a:hlinkClick r:id="rId5"/>
              </a:rPr>
              <a:t>https://www.youtube.com/watch?v=-bknuFCQn4Y</a:t>
            </a:r>
            <a:endParaRPr lang="en-IN" dirty="0"/>
          </a:p>
          <a:p>
            <a:endParaRPr lang="en-IN" dirty="0"/>
          </a:p>
        </p:txBody>
      </p:sp>
      <p:sp>
        <p:nvSpPr>
          <p:cNvPr id="18" name="TextBox 17">
            <a:extLst>
              <a:ext uri="{FF2B5EF4-FFF2-40B4-BE49-F238E27FC236}">
                <a16:creationId xmlns:a16="http://schemas.microsoft.com/office/drawing/2014/main" id="{486944C6-6AA2-4F82-BDDC-DC4BDBD61E08}"/>
              </a:ext>
            </a:extLst>
          </p:cNvPr>
          <p:cNvSpPr txBox="1"/>
          <p:nvPr/>
        </p:nvSpPr>
        <p:spPr>
          <a:xfrm>
            <a:off x="383683" y="3099092"/>
            <a:ext cx="4959563" cy="1200329"/>
          </a:xfrm>
          <a:prstGeom prst="rect">
            <a:avLst/>
          </a:prstGeom>
          <a:noFill/>
        </p:spPr>
        <p:txBody>
          <a:bodyPr wrap="none" rtlCol="0">
            <a:spAutoFit/>
          </a:bodyPr>
          <a:lstStyle/>
          <a:p>
            <a:r>
              <a:rPr lang="en-IN" b="1" u="sng" dirty="0"/>
              <a:t>White Board Animation: </a:t>
            </a:r>
            <a:endParaRPr lang="en-IN" dirty="0">
              <a:hlinkClick r:id="rId6"/>
            </a:endParaRPr>
          </a:p>
          <a:p>
            <a:endParaRPr lang="en-IN" dirty="0">
              <a:hlinkClick r:id="rId6"/>
            </a:endParaRPr>
          </a:p>
          <a:p>
            <a:r>
              <a:rPr lang="en-IN" dirty="0">
                <a:hlinkClick r:id="rId6"/>
              </a:rPr>
              <a:t>https://www.youtube.com/watch?v=LlDXZDQUOfE</a:t>
            </a:r>
            <a:endParaRPr lang="en-IN" dirty="0"/>
          </a:p>
          <a:p>
            <a:endParaRPr lang="en-IN" dirty="0"/>
          </a:p>
        </p:txBody>
      </p:sp>
      <p:sp>
        <p:nvSpPr>
          <p:cNvPr id="28" name="TextBox 27">
            <a:extLst>
              <a:ext uri="{FF2B5EF4-FFF2-40B4-BE49-F238E27FC236}">
                <a16:creationId xmlns:a16="http://schemas.microsoft.com/office/drawing/2014/main" id="{730688E1-E1BF-47A0-BF26-2838F258BE4E}"/>
              </a:ext>
            </a:extLst>
          </p:cNvPr>
          <p:cNvSpPr txBox="1"/>
          <p:nvPr/>
        </p:nvSpPr>
        <p:spPr>
          <a:xfrm>
            <a:off x="383683" y="4554131"/>
            <a:ext cx="4915320" cy="1200329"/>
          </a:xfrm>
          <a:prstGeom prst="rect">
            <a:avLst/>
          </a:prstGeom>
          <a:noFill/>
        </p:spPr>
        <p:txBody>
          <a:bodyPr wrap="none" rtlCol="0">
            <a:spAutoFit/>
          </a:bodyPr>
          <a:lstStyle/>
          <a:p>
            <a:r>
              <a:rPr lang="en-IN" b="1" u="sng" dirty="0"/>
              <a:t>Render Forest: </a:t>
            </a:r>
            <a:endParaRPr lang="en-IN" dirty="0">
              <a:hlinkClick r:id="rId7"/>
            </a:endParaRPr>
          </a:p>
          <a:p>
            <a:endParaRPr lang="en-IN" dirty="0">
              <a:hlinkClick r:id="rId7"/>
            </a:endParaRPr>
          </a:p>
          <a:p>
            <a:r>
              <a:rPr lang="en-IN" dirty="0">
                <a:hlinkClick r:id="rId7"/>
              </a:rPr>
              <a:t>https://www.youtube.com/watch?v=1vXdTbJcYwo</a:t>
            </a:r>
            <a:endParaRPr lang="en-IN" dirty="0"/>
          </a:p>
          <a:p>
            <a:endParaRPr lang="en-IN" dirty="0"/>
          </a:p>
        </p:txBody>
      </p:sp>
    </p:spTree>
    <p:extLst>
      <p:ext uri="{BB962C8B-B14F-4D97-AF65-F5344CB8AC3E}">
        <p14:creationId xmlns:p14="http://schemas.microsoft.com/office/powerpoint/2010/main" val="22223272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7">
            <a:extLst>
              <a:ext uri="{FF2B5EF4-FFF2-40B4-BE49-F238E27FC236}">
                <a16:creationId xmlns:a16="http://schemas.microsoft.com/office/drawing/2014/main" id="{0D1D8088-559A-46A5-A801-CDF0B9476B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2" name="Group 9">
            <a:extLst>
              <a:ext uri="{FF2B5EF4-FFF2-40B4-BE49-F238E27FC236}">
                <a16:creationId xmlns:a16="http://schemas.microsoft.com/office/drawing/2014/main" id="{83E2E96F-17F7-4C8C-BDF1-6BB90A0C1D7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09667" y="2380868"/>
            <a:ext cx="11982332" cy="2087795"/>
            <a:chOff x="143163" y="5763486"/>
            <a:chExt cx="11982332" cy="739555"/>
          </a:xfrm>
        </p:grpSpPr>
        <p:sp>
          <p:nvSpPr>
            <p:cNvPr id="11" name="Rectangle 10">
              <a:extLst>
                <a:ext uri="{FF2B5EF4-FFF2-40B4-BE49-F238E27FC236}">
                  <a16:creationId xmlns:a16="http://schemas.microsoft.com/office/drawing/2014/main" id="{846BD00C-9313-4A22-94F7-3875A46C6D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357444" y="5763486"/>
              <a:ext cx="11768051" cy="73955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3" name="Straight Connector 11">
              <a:extLst>
                <a:ext uri="{FF2B5EF4-FFF2-40B4-BE49-F238E27FC236}">
                  <a16:creationId xmlns:a16="http://schemas.microsoft.com/office/drawing/2014/main" id="{1EAF30D0-AA67-427C-9938-A2C8A9B5D5D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143163" y="5763486"/>
              <a:ext cx="1" cy="739555"/>
            </a:xfrm>
            <a:prstGeom prst="line">
              <a:avLst/>
            </a:prstGeom>
            <a:ln w="17780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14" name="Rectangle 13">
            <a:extLst>
              <a:ext uri="{FF2B5EF4-FFF2-40B4-BE49-F238E27FC236}">
                <a16:creationId xmlns:a16="http://schemas.microsoft.com/office/drawing/2014/main" id="{3776B14B-F2F4-4825-8DA8-8C7A0F2B39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466344"/>
            <a:ext cx="11111729" cy="591782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descr="Graphical user interface, text, application&#10;&#10;Description automatically generated">
            <a:extLst>
              <a:ext uri="{FF2B5EF4-FFF2-40B4-BE49-F238E27FC236}">
                <a16:creationId xmlns:a16="http://schemas.microsoft.com/office/drawing/2014/main" id="{580BC815-605D-43F8-8A94-11B3B8A87AE8}"/>
              </a:ext>
            </a:extLst>
          </p:cNvPr>
          <p:cNvPicPr>
            <a:picLocks noChangeAspect="1"/>
          </p:cNvPicPr>
          <p:nvPr/>
        </p:nvPicPr>
        <p:blipFill rotWithShape="1">
          <a:blip r:embed="rId2">
            <a:extLst>
              <a:ext uri="{28A0092B-C50C-407E-A947-70E740481C1C}">
                <a14:useLocalDpi xmlns:a14="http://schemas.microsoft.com/office/drawing/2010/main" val="0"/>
              </a:ext>
            </a:extLst>
          </a:blip>
          <a:srcRect t="9007"/>
          <a:stretch/>
        </p:blipFill>
        <p:spPr>
          <a:xfrm>
            <a:off x="838200" y="704765"/>
            <a:ext cx="10628376" cy="5440003"/>
          </a:xfrm>
          <a:prstGeom prst="rect">
            <a:avLst/>
          </a:prstGeom>
        </p:spPr>
      </p:pic>
    </p:spTree>
    <p:extLst>
      <p:ext uri="{BB962C8B-B14F-4D97-AF65-F5344CB8AC3E}">
        <p14:creationId xmlns:p14="http://schemas.microsoft.com/office/powerpoint/2010/main" val="14230877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FF5ED68-14B0-4114-8EF4-5329AF3D043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238259" y="2574828"/>
            <a:ext cx="5765699" cy="4190723"/>
          </a:xfrm>
          <a:prstGeom prst="rect">
            <a:avLst/>
          </a:prstGeom>
        </p:spPr>
      </p:pic>
      <p:sp>
        <p:nvSpPr>
          <p:cNvPr id="5" name="Rectangle 4">
            <a:extLst>
              <a:ext uri="{FF2B5EF4-FFF2-40B4-BE49-F238E27FC236}">
                <a16:creationId xmlns:a16="http://schemas.microsoft.com/office/drawing/2014/main" id="{B86AB779-D039-4B11-A99E-3582492106E8}"/>
              </a:ext>
            </a:extLst>
          </p:cNvPr>
          <p:cNvSpPr/>
          <p:nvPr/>
        </p:nvSpPr>
        <p:spPr>
          <a:xfrm>
            <a:off x="0" y="0"/>
            <a:ext cx="12192000" cy="78105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 name="TextBox 5">
            <a:extLst>
              <a:ext uri="{FF2B5EF4-FFF2-40B4-BE49-F238E27FC236}">
                <a16:creationId xmlns:a16="http://schemas.microsoft.com/office/drawing/2014/main" id="{3770D83A-26FC-4F53-88C2-425B05B1580C}"/>
              </a:ext>
            </a:extLst>
          </p:cNvPr>
          <p:cNvSpPr txBox="1"/>
          <p:nvPr/>
        </p:nvSpPr>
        <p:spPr>
          <a:xfrm>
            <a:off x="66675" y="92449"/>
            <a:ext cx="7481496" cy="584775"/>
          </a:xfrm>
          <a:prstGeom prst="rect">
            <a:avLst/>
          </a:prstGeom>
          <a:noFill/>
        </p:spPr>
        <p:txBody>
          <a:bodyPr wrap="square" rtlCol="0">
            <a:spAutoFit/>
          </a:bodyPr>
          <a:lstStyle/>
          <a:p>
            <a:r>
              <a:rPr lang="en-US" sz="3200" dirty="0">
                <a:solidFill>
                  <a:schemeClr val="tx1"/>
                </a:solidFill>
                <a:latin typeface="Century Gothic" panose="020B0502020202020204" pitchFamily="34" charset="0"/>
              </a:rPr>
              <a:t>Agenda</a:t>
            </a:r>
            <a:endParaRPr lang="en-IN" sz="3200" dirty="0">
              <a:solidFill>
                <a:schemeClr val="tx1"/>
              </a:solidFill>
              <a:latin typeface="Century Gothic" panose="020B0502020202020204" pitchFamily="34" charset="0"/>
            </a:endParaRPr>
          </a:p>
        </p:txBody>
      </p:sp>
      <p:sp>
        <p:nvSpPr>
          <p:cNvPr id="7" name="TextBox 6">
            <a:extLst>
              <a:ext uri="{FF2B5EF4-FFF2-40B4-BE49-F238E27FC236}">
                <a16:creationId xmlns:a16="http://schemas.microsoft.com/office/drawing/2014/main" id="{16C9908D-3EB2-48C2-86CF-C65CA7DA9C91}"/>
              </a:ext>
            </a:extLst>
          </p:cNvPr>
          <p:cNvSpPr txBox="1"/>
          <p:nvPr/>
        </p:nvSpPr>
        <p:spPr>
          <a:xfrm>
            <a:off x="733425" y="790575"/>
            <a:ext cx="8105775" cy="5560048"/>
          </a:xfrm>
          <a:prstGeom prst="rect">
            <a:avLst/>
          </a:prstGeom>
          <a:noFill/>
        </p:spPr>
        <p:txBody>
          <a:bodyPr wrap="square" rtlCol="0">
            <a:spAutoFit/>
          </a:bodyPr>
          <a:lstStyle/>
          <a:p>
            <a:pPr marL="342900" indent="-342900">
              <a:lnSpc>
                <a:spcPct val="200000"/>
              </a:lnSpc>
              <a:buFont typeface="+mj-lt"/>
              <a:buAutoNum type="arabicPeriod"/>
            </a:pPr>
            <a:r>
              <a:rPr lang="en-US" sz="2000" dirty="0">
                <a:latin typeface="Open Sans Light" panose="020B0306030504020204" pitchFamily="34" charset="0"/>
                <a:ea typeface="Open Sans Light" panose="020B0306030504020204" pitchFamily="34" charset="0"/>
                <a:cs typeface="Open Sans Light" panose="020B0306030504020204" pitchFamily="34" charset="0"/>
              </a:rPr>
              <a:t>What is immersive technology and why it is required? </a:t>
            </a:r>
          </a:p>
          <a:p>
            <a:pPr marL="342900" indent="-342900">
              <a:lnSpc>
                <a:spcPct val="200000"/>
              </a:lnSpc>
              <a:buFont typeface="+mj-lt"/>
              <a:buAutoNum type="arabicPeriod"/>
            </a:pPr>
            <a:r>
              <a:rPr lang="en-US" sz="2000" dirty="0">
                <a:latin typeface="Open Sans Light" panose="020B0306030504020204" pitchFamily="34" charset="0"/>
                <a:ea typeface="Open Sans Light" panose="020B0306030504020204" pitchFamily="34" charset="0"/>
                <a:cs typeface="Open Sans Light" panose="020B0306030504020204" pitchFamily="34" charset="0"/>
              </a:rPr>
              <a:t>Types of immersive technology/ experience</a:t>
            </a:r>
          </a:p>
          <a:p>
            <a:pPr marL="971550" lvl="1" indent="-514350">
              <a:lnSpc>
                <a:spcPct val="150000"/>
              </a:lnSpc>
              <a:buFont typeface="+mj-lt"/>
              <a:buAutoNum type="romanLcPeriod"/>
            </a:pPr>
            <a:r>
              <a:rPr lang="en-US" dirty="0">
                <a:latin typeface="Open Sans Light" panose="020B0306030504020204" pitchFamily="34" charset="0"/>
                <a:ea typeface="Open Sans Light" panose="020B0306030504020204" pitchFamily="34" charset="0"/>
                <a:cs typeface="Open Sans Light" panose="020B0306030504020204" pitchFamily="34" charset="0"/>
              </a:rPr>
              <a:t>Virtual reality and it’s headsets</a:t>
            </a:r>
          </a:p>
          <a:p>
            <a:pPr marL="971550" lvl="1" indent="-514350">
              <a:lnSpc>
                <a:spcPct val="150000"/>
              </a:lnSpc>
              <a:buFont typeface="+mj-lt"/>
              <a:buAutoNum type="romanLcPeriod"/>
            </a:pPr>
            <a:r>
              <a:rPr lang="en-US" dirty="0">
                <a:latin typeface="Open Sans Light" panose="020B0306030504020204" pitchFamily="34" charset="0"/>
                <a:ea typeface="Open Sans Light" panose="020B0306030504020204" pitchFamily="34" charset="0"/>
                <a:cs typeface="Open Sans Light" panose="020B0306030504020204" pitchFamily="34" charset="0"/>
              </a:rPr>
              <a:t>Augmented reality and it’s devices</a:t>
            </a:r>
          </a:p>
          <a:p>
            <a:pPr marL="971550" lvl="1" indent="-514350">
              <a:lnSpc>
                <a:spcPct val="150000"/>
              </a:lnSpc>
              <a:buFont typeface="+mj-lt"/>
              <a:buAutoNum type="romanLcPeriod"/>
            </a:pPr>
            <a:r>
              <a:rPr lang="en-US" dirty="0">
                <a:latin typeface="Open Sans Light" panose="020B0306030504020204" pitchFamily="34" charset="0"/>
                <a:ea typeface="Open Sans Light" panose="020B0306030504020204" pitchFamily="34" charset="0"/>
                <a:cs typeface="Open Sans Light" panose="020B0306030504020204" pitchFamily="34" charset="0"/>
              </a:rPr>
              <a:t>Mixed reality and it’s headsets</a:t>
            </a:r>
          </a:p>
          <a:p>
            <a:pPr marL="342900" indent="-342900">
              <a:lnSpc>
                <a:spcPct val="200000"/>
              </a:lnSpc>
              <a:buFont typeface="+mj-lt"/>
              <a:buAutoNum type="arabicPeriod"/>
            </a:pPr>
            <a:r>
              <a:rPr lang="en-US" sz="2000" dirty="0">
                <a:latin typeface="Open Sans Light" panose="020B0306030504020204" pitchFamily="34" charset="0"/>
                <a:ea typeface="Open Sans Light" panose="020B0306030504020204" pitchFamily="34" charset="0"/>
                <a:cs typeface="Open Sans Light" panose="020B0306030504020204" pitchFamily="34" charset="0"/>
              </a:rPr>
              <a:t>Production workflow in developing a XR app</a:t>
            </a:r>
          </a:p>
          <a:p>
            <a:pPr marL="342900" indent="-342900">
              <a:lnSpc>
                <a:spcPct val="200000"/>
              </a:lnSpc>
              <a:buFont typeface="+mj-lt"/>
              <a:buAutoNum type="arabicPeriod"/>
            </a:pPr>
            <a:r>
              <a:rPr lang="en-US" sz="2000" dirty="0">
                <a:latin typeface="Open Sans Light" panose="020B0306030504020204" pitchFamily="34" charset="0"/>
                <a:ea typeface="Open Sans Light" panose="020B0306030504020204" pitchFamily="34" charset="0"/>
                <a:cs typeface="Open Sans Light" panose="020B0306030504020204" pitchFamily="34" charset="0"/>
              </a:rPr>
              <a:t>Tools involved in developing XR apps</a:t>
            </a:r>
          </a:p>
          <a:p>
            <a:pPr marL="342900" indent="-342900">
              <a:lnSpc>
                <a:spcPct val="200000"/>
              </a:lnSpc>
              <a:buFont typeface="+mj-lt"/>
              <a:buAutoNum type="arabicPeriod"/>
            </a:pPr>
            <a:r>
              <a:rPr lang="en-US" sz="2000" dirty="0">
                <a:latin typeface="Open Sans Light" panose="020B0306030504020204" pitchFamily="34" charset="0"/>
                <a:ea typeface="Open Sans Light" panose="020B0306030504020204" pitchFamily="34" charset="0"/>
                <a:cs typeface="Open Sans Light" panose="020B0306030504020204" pitchFamily="34" charset="0"/>
              </a:rPr>
              <a:t>Use cases of XR apps</a:t>
            </a:r>
          </a:p>
          <a:p>
            <a:pPr marL="342900" indent="-342900">
              <a:lnSpc>
                <a:spcPct val="200000"/>
              </a:lnSpc>
              <a:buFont typeface="+mj-lt"/>
              <a:buAutoNum type="arabicPeriod"/>
            </a:pPr>
            <a:r>
              <a:rPr lang="en-US" sz="2000" dirty="0">
                <a:latin typeface="Open Sans Light" panose="020B0306030504020204" pitchFamily="34" charset="0"/>
                <a:ea typeface="Open Sans Light" panose="020B0306030504020204" pitchFamily="34" charset="0"/>
                <a:cs typeface="Open Sans Light" panose="020B0306030504020204" pitchFamily="34" charset="0"/>
              </a:rPr>
              <a:t>Sample videos of XR apps</a:t>
            </a:r>
          </a:p>
          <a:p>
            <a:pPr marL="342900" indent="-342900">
              <a:lnSpc>
                <a:spcPct val="200000"/>
              </a:lnSpc>
              <a:buFont typeface="+mj-lt"/>
              <a:buAutoNum type="arabicPeriod"/>
            </a:pPr>
            <a:r>
              <a:rPr lang="en-US" sz="2000" dirty="0">
                <a:latin typeface="Open Sans Light" panose="020B0306030504020204" pitchFamily="34" charset="0"/>
                <a:ea typeface="Open Sans Light" panose="020B0306030504020204" pitchFamily="34" charset="0"/>
                <a:cs typeface="Open Sans Light" panose="020B0306030504020204" pitchFamily="34" charset="0"/>
              </a:rPr>
              <a:t>Explainer and Training video development</a:t>
            </a:r>
            <a:endParaRPr lang="en-IN" sz="2000" dirty="0">
              <a:latin typeface="Open Sans Light" panose="020B0306030504020204" pitchFamily="34" charset="0"/>
              <a:ea typeface="Open Sans Light" panose="020B0306030504020204" pitchFamily="34" charset="0"/>
              <a:cs typeface="Open Sans Light" panose="020B0306030504020204" pitchFamily="34" charset="0"/>
            </a:endParaRPr>
          </a:p>
        </p:txBody>
      </p:sp>
    </p:spTree>
    <p:extLst>
      <p:ext uri="{BB962C8B-B14F-4D97-AF65-F5344CB8AC3E}">
        <p14:creationId xmlns:p14="http://schemas.microsoft.com/office/powerpoint/2010/main" val="26125979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6F828D28-8E09-41CC-8229-3070B5467A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Person wearing mixed reality smartglasses touching transparent screen">
            <a:extLst>
              <a:ext uri="{FF2B5EF4-FFF2-40B4-BE49-F238E27FC236}">
                <a16:creationId xmlns:a16="http://schemas.microsoft.com/office/drawing/2014/main" id="{2B07D936-FFDD-43F0-9B42-F42C7243F491}"/>
              </a:ext>
            </a:extLst>
          </p:cNvPr>
          <p:cNvPicPr>
            <a:picLocks noChangeAspect="1"/>
          </p:cNvPicPr>
          <p:nvPr/>
        </p:nvPicPr>
        <p:blipFill rotWithShape="1">
          <a:blip r:embed="rId2">
            <a:extLst>
              <a:ext uri="{28A0092B-C50C-407E-A947-70E740481C1C}">
                <a14:useLocalDpi xmlns:a14="http://schemas.microsoft.com/office/drawing/2010/main" val="0"/>
              </a:ext>
            </a:extLst>
          </a:blip>
          <a:srcRect t="4029" b="11701"/>
          <a:stretch/>
        </p:blipFill>
        <p:spPr>
          <a:xfrm>
            <a:off x="20" y="10"/>
            <a:ext cx="12191980" cy="6857990"/>
          </a:xfrm>
          <a:prstGeom prst="rect">
            <a:avLst/>
          </a:prstGeom>
        </p:spPr>
      </p:pic>
      <p:sp>
        <p:nvSpPr>
          <p:cNvPr id="26" name="Rectangle 25">
            <a:extLst>
              <a:ext uri="{FF2B5EF4-FFF2-40B4-BE49-F238E27FC236}">
                <a16:creationId xmlns:a16="http://schemas.microsoft.com/office/drawing/2014/main" id="{D5B012D8-7F27-4758-9AC6-C889B154BD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103377" y="1100316"/>
            <a:ext cx="6858003" cy="4657347"/>
          </a:xfrm>
          <a:prstGeom prst="rect">
            <a:avLst/>
          </a:prstGeom>
          <a:gradFill flip="none" rotWithShape="1">
            <a:gsLst>
              <a:gs pos="48000">
                <a:srgbClr val="000000">
                  <a:alpha val="24000"/>
                </a:srgbClr>
              </a:gs>
              <a:gs pos="85000">
                <a:srgbClr val="000000">
                  <a:alpha val="45000"/>
                </a:srgbClr>
              </a:gs>
              <a:gs pos="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Single Corner Snipped 6">
            <a:extLst>
              <a:ext uri="{FF2B5EF4-FFF2-40B4-BE49-F238E27FC236}">
                <a16:creationId xmlns:a16="http://schemas.microsoft.com/office/drawing/2014/main" id="{D1A89322-22ED-4B43-80A9-DA4E32AE1415}"/>
              </a:ext>
            </a:extLst>
          </p:cNvPr>
          <p:cNvSpPr/>
          <p:nvPr/>
        </p:nvSpPr>
        <p:spPr>
          <a:xfrm flipH="1">
            <a:off x="4829174" y="5069840"/>
            <a:ext cx="7352665" cy="1788160"/>
          </a:xfrm>
          <a:prstGeom prst="snip1Rect">
            <a:avLst>
              <a:gd name="adj" fmla="val 50000"/>
            </a:avLst>
          </a:prstGeom>
          <a:solidFill>
            <a:srgbClr val="000000">
              <a:alpha val="5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8" name="Rectangle 27">
            <a:extLst>
              <a:ext uri="{FF2B5EF4-FFF2-40B4-BE49-F238E27FC236}">
                <a16:creationId xmlns:a16="http://schemas.microsoft.com/office/drawing/2014/main" id="{4063B759-00FC-46D1-9898-8E8625268F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40187" y="2206184"/>
            <a:ext cx="6858003" cy="2445624"/>
          </a:xfrm>
          <a:prstGeom prst="rect">
            <a:avLst/>
          </a:prstGeom>
          <a:gradFill flip="none" rotWithShape="1">
            <a:gsLst>
              <a:gs pos="48000">
                <a:srgbClr val="000000">
                  <a:alpha val="24000"/>
                </a:srgbClr>
              </a:gs>
              <a:gs pos="85000">
                <a:srgbClr val="000000">
                  <a:alpha val="45000"/>
                </a:srgbClr>
              </a:gs>
              <a:gs pos="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3464F0A8-35E5-4A27-AA6A-300E9877673D}"/>
              </a:ext>
            </a:extLst>
          </p:cNvPr>
          <p:cNvSpPr txBox="1"/>
          <p:nvPr/>
        </p:nvSpPr>
        <p:spPr>
          <a:xfrm>
            <a:off x="5743786" y="5245947"/>
            <a:ext cx="6438054" cy="1601893"/>
          </a:xfrm>
          <a:prstGeom prst="rect">
            <a:avLst/>
          </a:prstGeom>
        </p:spPr>
        <p:txBody>
          <a:bodyPr vert="horz" lIns="91440" tIns="45720" rIns="91440" bIns="45720" rtlCol="0" anchor="t">
            <a:normAutofit fontScale="85000" lnSpcReduction="10000"/>
          </a:bodyPr>
          <a:lstStyle/>
          <a:p>
            <a:pPr>
              <a:lnSpc>
                <a:spcPct val="110000"/>
              </a:lnSpc>
              <a:spcBef>
                <a:spcPct val="0"/>
              </a:spcBef>
              <a:spcAft>
                <a:spcPts val="600"/>
              </a:spcAft>
            </a:pPr>
            <a:r>
              <a:rPr lang="en-US" sz="5200" dirty="0">
                <a:solidFill>
                  <a:srgbClr val="FFFFFF"/>
                </a:solidFill>
                <a:latin typeface="Century Gothic" panose="020B0502020202020204" pitchFamily="34" charset="0"/>
                <a:ea typeface="+mj-ea"/>
                <a:cs typeface="+mj-cs"/>
              </a:rPr>
              <a:t>Extended Reality using Immersive Technology</a:t>
            </a:r>
          </a:p>
        </p:txBody>
      </p:sp>
    </p:spTree>
    <p:extLst>
      <p:ext uri="{BB962C8B-B14F-4D97-AF65-F5344CB8AC3E}">
        <p14:creationId xmlns:p14="http://schemas.microsoft.com/office/powerpoint/2010/main" val="35545426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Person wearing mixed reality smartglasses touching transparent screen">
            <a:extLst>
              <a:ext uri="{FF2B5EF4-FFF2-40B4-BE49-F238E27FC236}">
                <a16:creationId xmlns:a16="http://schemas.microsoft.com/office/drawing/2014/main" id="{E4B95274-6557-4FF2-BF8B-1D55A4DFD63D}"/>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t="4029" b="11701"/>
          <a:stretch/>
        </p:blipFill>
        <p:spPr>
          <a:xfrm>
            <a:off x="20" y="10"/>
            <a:ext cx="12191980" cy="6857990"/>
          </a:xfrm>
          <a:prstGeom prst="rect">
            <a:avLst/>
          </a:prstGeom>
        </p:spPr>
      </p:pic>
      <p:sp>
        <p:nvSpPr>
          <p:cNvPr id="16" name="TextBox 15">
            <a:extLst>
              <a:ext uri="{FF2B5EF4-FFF2-40B4-BE49-F238E27FC236}">
                <a16:creationId xmlns:a16="http://schemas.microsoft.com/office/drawing/2014/main" id="{8200FEF1-3808-4232-BC54-62C4C467E351}"/>
              </a:ext>
            </a:extLst>
          </p:cNvPr>
          <p:cNvSpPr txBox="1"/>
          <p:nvPr/>
        </p:nvSpPr>
        <p:spPr>
          <a:xfrm>
            <a:off x="1524000" y="2194560"/>
            <a:ext cx="9144000" cy="1828320"/>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6000">
                <a:solidFill>
                  <a:srgbClr val="FFFFFF"/>
                </a:solidFill>
                <a:latin typeface="+mj-lt"/>
                <a:ea typeface="+mj-ea"/>
                <a:cs typeface="+mj-cs"/>
              </a:rPr>
              <a:t>Extended Reality using Immersive Technology</a:t>
            </a:r>
            <a:endParaRPr lang="en-US" sz="6000" dirty="0">
              <a:solidFill>
                <a:srgbClr val="FFFFFF"/>
              </a:solidFill>
              <a:latin typeface="+mj-lt"/>
              <a:ea typeface="+mj-ea"/>
              <a:cs typeface="+mj-cs"/>
            </a:endParaRPr>
          </a:p>
        </p:txBody>
      </p:sp>
    </p:spTree>
    <p:extLst>
      <p:ext uri="{BB962C8B-B14F-4D97-AF65-F5344CB8AC3E}">
        <p14:creationId xmlns:p14="http://schemas.microsoft.com/office/powerpoint/2010/main" val="1367808053"/>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diagram&#10;&#10;Description automatically generated">
            <a:extLst>
              <a:ext uri="{FF2B5EF4-FFF2-40B4-BE49-F238E27FC236}">
                <a16:creationId xmlns:a16="http://schemas.microsoft.com/office/drawing/2014/main" id="{37D16926-DAC6-4943-95E2-178F8BE673B0}"/>
              </a:ext>
            </a:extLst>
          </p:cNvPr>
          <p:cNvPicPr>
            <a:picLocks noChangeAspect="1"/>
          </p:cNvPicPr>
          <p:nvPr/>
        </p:nvPicPr>
        <p:blipFill rotWithShape="1">
          <a:blip r:embed="rId2">
            <a:extLst>
              <a:ext uri="{28A0092B-C50C-407E-A947-70E740481C1C}">
                <a14:useLocalDpi xmlns:a14="http://schemas.microsoft.com/office/drawing/2010/main" val="0"/>
              </a:ext>
            </a:extLst>
          </a:blip>
          <a:srcRect l="18112" t="7965" r="14126" b="35197"/>
          <a:stretch/>
        </p:blipFill>
        <p:spPr>
          <a:xfrm>
            <a:off x="8406501" y="954833"/>
            <a:ext cx="2938939" cy="2662333"/>
          </a:xfrm>
          <a:prstGeom prst="rect">
            <a:avLst/>
          </a:prstGeom>
        </p:spPr>
      </p:pic>
      <p:sp>
        <p:nvSpPr>
          <p:cNvPr id="5" name="Rectangle 4">
            <a:extLst>
              <a:ext uri="{FF2B5EF4-FFF2-40B4-BE49-F238E27FC236}">
                <a16:creationId xmlns:a16="http://schemas.microsoft.com/office/drawing/2014/main" id="{B86AB779-D039-4B11-A99E-3582492106E8}"/>
              </a:ext>
            </a:extLst>
          </p:cNvPr>
          <p:cNvSpPr/>
          <p:nvPr/>
        </p:nvSpPr>
        <p:spPr>
          <a:xfrm>
            <a:off x="0" y="0"/>
            <a:ext cx="12192000" cy="78105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 name="TextBox 5">
            <a:extLst>
              <a:ext uri="{FF2B5EF4-FFF2-40B4-BE49-F238E27FC236}">
                <a16:creationId xmlns:a16="http://schemas.microsoft.com/office/drawing/2014/main" id="{3770D83A-26FC-4F53-88C2-425B05B1580C}"/>
              </a:ext>
            </a:extLst>
          </p:cNvPr>
          <p:cNvSpPr txBox="1"/>
          <p:nvPr/>
        </p:nvSpPr>
        <p:spPr>
          <a:xfrm>
            <a:off x="66675" y="92449"/>
            <a:ext cx="7481496" cy="584775"/>
          </a:xfrm>
          <a:prstGeom prst="rect">
            <a:avLst/>
          </a:prstGeom>
          <a:noFill/>
        </p:spPr>
        <p:txBody>
          <a:bodyPr wrap="square" rtlCol="0">
            <a:spAutoFit/>
          </a:bodyPr>
          <a:lstStyle/>
          <a:p>
            <a:r>
              <a:rPr lang="en-US" sz="3200" dirty="0">
                <a:solidFill>
                  <a:schemeClr val="tx1"/>
                </a:solidFill>
                <a:latin typeface="Century Gothic" panose="020B0502020202020204" pitchFamily="34" charset="0"/>
              </a:rPr>
              <a:t>Immersive Technology</a:t>
            </a:r>
            <a:endParaRPr lang="en-IN" sz="3200" dirty="0">
              <a:solidFill>
                <a:schemeClr val="tx1"/>
              </a:solidFill>
              <a:latin typeface="Century Gothic" panose="020B0502020202020204" pitchFamily="34" charset="0"/>
            </a:endParaRPr>
          </a:p>
        </p:txBody>
      </p:sp>
      <p:sp>
        <p:nvSpPr>
          <p:cNvPr id="7" name="TextBox 6">
            <a:extLst>
              <a:ext uri="{FF2B5EF4-FFF2-40B4-BE49-F238E27FC236}">
                <a16:creationId xmlns:a16="http://schemas.microsoft.com/office/drawing/2014/main" id="{16C9908D-3EB2-48C2-86CF-C65CA7DA9C91}"/>
              </a:ext>
            </a:extLst>
          </p:cNvPr>
          <p:cNvSpPr txBox="1"/>
          <p:nvPr/>
        </p:nvSpPr>
        <p:spPr>
          <a:xfrm>
            <a:off x="200026" y="790575"/>
            <a:ext cx="7348146" cy="2371803"/>
          </a:xfrm>
          <a:prstGeom prst="rect">
            <a:avLst/>
          </a:prstGeom>
          <a:noFill/>
        </p:spPr>
        <p:txBody>
          <a:bodyPr wrap="square" rtlCol="0">
            <a:spAutoFit/>
          </a:bodyPr>
          <a:lstStyle/>
          <a:p>
            <a:pPr marL="342900" indent="-342900">
              <a:lnSpc>
                <a:spcPct val="200000"/>
              </a:lnSpc>
              <a:buFont typeface="+mj-lt"/>
              <a:buAutoNum type="arabicPeriod"/>
            </a:pPr>
            <a:r>
              <a:rPr lang="en-US" sz="2000" dirty="0">
                <a:latin typeface="Open Sans Light" panose="020B0306030504020204" pitchFamily="34" charset="0"/>
                <a:ea typeface="Open Sans Light" panose="020B0306030504020204" pitchFamily="34" charset="0"/>
                <a:cs typeface="Open Sans Light" panose="020B0306030504020204" pitchFamily="34" charset="0"/>
              </a:rPr>
              <a:t>What is Immersive Technology? </a:t>
            </a:r>
          </a:p>
          <a:p>
            <a:pPr>
              <a:lnSpc>
                <a:spcPct val="150000"/>
              </a:lnSpc>
            </a:pPr>
            <a:r>
              <a:rPr lang="en-US" sz="2000" dirty="0">
                <a:latin typeface="Open Sans Light" panose="020B0306030504020204" pitchFamily="34" charset="0"/>
                <a:ea typeface="Open Sans Light" panose="020B0306030504020204" pitchFamily="34" charset="0"/>
                <a:cs typeface="Open Sans Light" panose="020B0306030504020204" pitchFamily="34" charset="0"/>
              </a:rPr>
              <a:t>      </a:t>
            </a:r>
            <a:r>
              <a:rPr lang="en-US" dirty="0">
                <a:latin typeface="Open Sans Light" panose="020B0306030504020204" pitchFamily="34" charset="0"/>
                <a:ea typeface="Open Sans Light" panose="020B0306030504020204" pitchFamily="34" charset="0"/>
                <a:cs typeface="Open Sans Light" panose="020B0306030504020204" pitchFamily="34" charset="0"/>
              </a:rPr>
              <a:t>The technology that extends reality or creates a new reality by leveraging the 360 space. In other words, creating new reality by completely shutting a user out from the real world and immersing them in a digital environment.</a:t>
            </a:r>
          </a:p>
        </p:txBody>
      </p:sp>
      <p:sp>
        <p:nvSpPr>
          <p:cNvPr id="8" name="TextBox 7">
            <a:extLst>
              <a:ext uri="{FF2B5EF4-FFF2-40B4-BE49-F238E27FC236}">
                <a16:creationId xmlns:a16="http://schemas.microsoft.com/office/drawing/2014/main" id="{90CB51C4-D5D6-4D83-8C73-EB4A074D5745}"/>
              </a:ext>
            </a:extLst>
          </p:cNvPr>
          <p:cNvSpPr txBox="1"/>
          <p:nvPr/>
        </p:nvSpPr>
        <p:spPr>
          <a:xfrm>
            <a:off x="200025" y="3790950"/>
            <a:ext cx="6791325" cy="2741135"/>
          </a:xfrm>
          <a:prstGeom prst="rect">
            <a:avLst/>
          </a:prstGeom>
          <a:noFill/>
        </p:spPr>
        <p:txBody>
          <a:bodyPr wrap="square" rtlCol="0">
            <a:spAutoFit/>
          </a:bodyPr>
          <a:lstStyle/>
          <a:p>
            <a:pPr marL="457200" indent="-457200">
              <a:lnSpc>
                <a:spcPct val="200000"/>
              </a:lnSpc>
              <a:buFont typeface="+mj-lt"/>
              <a:buAutoNum type="arabicPeriod" startAt="2"/>
            </a:pPr>
            <a:r>
              <a:rPr lang="en-US" sz="2000" dirty="0">
                <a:latin typeface="Open Sans Light" panose="020B0306030504020204" pitchFamily="34" charset="0"/>
                <a:ea typeface="Open Sans Light" panose="020B0306030504020204" pitchFamily="34" charset="0"/>
                <a:cs typeface="Open Sans Light" panose="020B0306030504020204" pitchFamily="34" charset="0"/>
              </a:rPr>
              <a:t>Why is Immersive Technology required?</a:t>
            </a:r>
          </a:p>
          <a:p>
            <a:pPr>
              <a:lnSpc>
                <a:spcPct val="150000"/>
              </a:lnSpc>
            </a:pPr>
            <a:r>
              <a:rPr lang="en-US" dirty="0">
                <a:latin typeface="Open Sans Light" panose="020B0306030504020204" pitchFamily="34" charset="0"/>
                <a:ea typeface="Open Sans Light" panose="020B0306030504020204" pitchFamily="34" charset="0"/>
                <a:cs typeface="Open Sans Light" panose="020B0306030504020204" pitchFamily="34" charset="0"/>
              </a:rPr>
              <a:t>        Using Immersive technology, we can put/ engage a person into a virtual environment, enhancing one’s way of studying, working- and entertainment by making it more engaging or satisfying. The look and fell of the Immersive experiences will differ depending on where and how they are applied. </a:t>
            </a:r>
          </a:p>
        </p:txBody>
      </p:sp>
      <p:grpSp>
        <p:nvGrpSpPr>
          <p:cNvPr id="12" name="Group 11">
            <a:extLst>
              <a:ext uri="{FF2B5EF4-FFF2-40B4-BE49-F238E27FC236}">
                <a16:creationId xmlns:a16="http://schemas.microsoft.com/office/drawing/2014/main" id="{205EC6C2-489E-4FC8-AEE6-3F3AAFC9D55C}"/>
              </a:ext>
            </a:extLst>
          </p:cNvPr>
          <p:cNvGrpSpPr/>
          <p:nvPr/>
        </p:nvGrpSpPr>
        <p:grpSpPr>
          <a:xfrm>
            <a:off x="7807655" y="3887420"/>
            <a:ext cx="3969794" cy="2644665"/>
            <a:chOff x="4038600" y="1378382"/>
            <a:chExt cx="7736004" cy="5153704"/>
          </a:xfrm>
        </p:grpSpPr>
        <p:pic>
          <p:nvPicPr>
            <p:cNvPr id="10" name="Picture 9" descr="Diagram&#10;&#10;Description automatically generated">
              <a:extLst>
                <a:ext uri="{FF2B5EF4-FFF2-40B4-BE49-F238E27FC236}">
                  <a16:creationId xmlns:a16="http://schemas.microsoft.com/office/drawing/2014/main" id="{E8C46BE6-FED8-4F2A-B087-D443BB8E5E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38600" y="1378382"/>
              <a:ext cx="7736004" cy="5153704"/>
            </a:xfrm>
            <a:prstGeom prst="rect">
              <a:avLst/>
            </a:prstGeom>
          </p:spPr>
        </p:pic>
        <p:sp>
          <p:nvSpPr>
            <p:cNvPr id="11" name="Rectangle 10">
              <a:extLst>
                <a:ext uri="{FF2B5EF4-FFF2-40B4-BE49-F238E27FC236}">
                  <a16:creationId xmlns:a16="http://schemas.microsoft.com/office/drawing/2014/main" id="{CD105E0D-6579-4C4F-A6A1-351DD531EC14}"/>
                </a:ext>
              </a:extLst>
            </p:cNvPr>
            <p:cNvSpPr/>
            <p:nvPr/>
          </p:nvSpPr>
          <p:spPr>
            <a:xfrm>
              <a:off x="8406501" y="5884117"/>
              <a:ext cx="3233049" cy="554783"/>
            </a:xfrm>
            <a:prstGeom prst="rect">
              <a:avLst/>
            </a:prstGeom>
            <a:solidFill>
              <a:srgbClr val="BBE4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8079260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6B7FCFD2-B684-4750-8F67-E21E62CC4B50}"/>
              </a:ext>
            </a:extLst>
          </p:cNvPr>
          <p:cNvSpPr/>
          <p:nvPr/>
        </p:nvSpPr>
        <p:spPr>
          <a:xfrm>
            <a:off x="0" y="781050"/>
            <a:ext cx="12192000" cy="6076950"/>
          </a:xfrm>
          <a:prstGeom prst="rect">
            <a:avLst/>
          </a:prstGeom>
          <a:solidFill>
            <a:srgbClr val="93DFFF">
              <a:alpha val="3686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B86AB779-D039-4B11-A99E-3582492106E8}"/>
              </a:ext>
            </a:extLst>
          </p:cNvPr>
          <p:cNvSpPr/>
          <p:nvPr/>
        </p:nvSpPr>
        <p:spPr>
          <a:xfrm>
            <a:off x="0" y="0"/>
            <a:ext cx="12192000" cy="78105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 name="TextBox 5">
            <a:extLst>
              <a:ext uri="{FF2B5EF4-FFF2-40B4-BE49-F238E27FC236}">
                <a16:creationId xmlns:a16="http://schemas.microsoft.com/office/drawing/2014/main" id="{3770D83A-26FC-4F53-88C2-425B05B1580C}"/>
              </a:ext>
            </a:extLst>
          </p:cNvPr>
          <p:cNvSpPr txBox="1"/>
          <p:nvPr/>
        </p:nvSpPr>
        <p:spPr>
          <a:xfrm>
            <a:off x="66674" y="92449"/>
            <a:ext cx="12125325" cy="584775"/>
          </a:xfrm>
          <a:prstGeom prst="rect">
            <a:avLst/>
          </a:prstGeom>
          <a:noFill/>
        </p:spPr>
        <p:txBody>
          <a:bodyPr wrap="square" rtlCol="0">
            <a:spAutoFit/>
          </a:bodyPr>
          <a:lstStyle/>
          <a:p>
            <a:r>
              <a:rPr lang="en-US" sz="3200" dirty="0">
                <a:solidFill>
                  <a:schemeClr val="tx1"/>
                </a:solidFill>
                <a:latin typeface="Century Gothic" panose="020B0502020202020204" pitchFamily="34" charset="0"/>
              </a:rPr>
              <a:t>Types of Immersive Technology/ Experience</a:t>
            </a:r>
            <a:endParaRPr lang="en-IN" sz="3200" dirty="0">
              <a:solidFill>
                <a:schemeClr val="tx1"/>
              </a:solidFill>
              <a:latin typeface="Century Gothic" panose="020B0502020202020204" pitchFamily="34" charset="0"/>
            </a:endParaRPr>
          </a:p>
        </p:txBody>
      </p:sp>
      <p:sp>
        <p:nvSpPr>
          <p:cNvPr id="11" name="Rectangle: Rounded Corners 10">
            <a:extLst>
              <a:ext uri="{FF2B5EF4-FFF2-40B4-BE49-F238E27FC236}">
                <a16:creationId xmlns:a16="http://schemas.microsoft.com/office/drawing/2014/main" id="{F59A05FD-E9FC-4513-8C02-0711C7D2D2BD}"/>
              </a:ext>
            </a:extLst>
          </p:cNvPr>
          <p:cNvSpPr/>
          <p:nvPr/>
        </p:nvSpPr>
        <p:spPr>
          <a:xfrm>
            <a:off x="347872" y="1533939"/>
            <a:ext cx="3538331" cy="5057361"/>
          </a:xfrm>
          <a:prstGeom prst="roundRect">
            <a:avLst>
              <a:gd name="adj" fmla="val 10745"/>
            </a:avLst>
          </a:prstGeom>
          <a:solidFill>
            <a:schemeClr val="bg1"/>
          </a:solidFill>
          <a:ln>
            <a:noFill/>
          </a:ln>
          <a:effectLst>
            <a:outerShdw blurRad="266700" dist="38100" dir="2700000" algn="tl" rotWithShape="0">
              <a:prstClr val="black">
                <a:alpha val="3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2" name="Rectangle: Rounded Corners 11">
            <a:extLst>
              <a:ext uri="{FF2B5EF4-FFF2-40B4-BE49-F238E27FC236}">
                <a16:creationId xmlns:a16="http://schemas.microsoft.com/office/drawing/2014/main" id="{8ADD8D55-90CD-48B6-B703-F418D4085D4E}"/>
              </a:ext>
            </a:extLst>
          </p:cNvPr>
          <p:cNvSpPr/>
          <p:nvPr/>
        </p:nvSpPr>
        <p:spPr>
          <a:xfrm>
            <a:off x="4300639" y="1533939"/>
            <a:ext cx="3538331" cy="5057361"/>
          </a:xfrm>
          <a:prstGeom prst="roundRect">
            <a:avLst>
              <a:gd name="adj" fmla="val 11283"/>
            </a:avLst>
          </a:prstGeom>
          <a:solidFill>
            <a:schemeClr val="bg1"/>
          </a:solidFill>
          <a:ln>
            <a:noFill/>
          </a:ln>
          <a:effectLst>
            <a:outerShdw blurRad="266700" dist="38100" dir="2700000" algn="tl" rotWithShape="0">
              <a:prstClr val="black">
                <a:alpha val="3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Rounded Corners 12">
            <a:extLst>
              <a:ext uri="{FF2B5EF4-FFF2-40B4-BE49-F238E27FC236}">
                <a16:creationId xmlns:a16="http://schemas.microsoft.com/office/drawing/2014/main" id="{4104DC2C-EFCA-4D31-BE19-4B4926F7EB9F}"/>
              </a:ext>
            </a:extLst>
          </p:cNvPr>
          <p:cNvSpPr/>
          <p:nvPr/>
        </p:nvSpPr>
        <p:spPr>
          <a:xfrm>
            <a:off x="8273284" y="1533939"/>
            <a:ext cx="3538331" cy="5057361"/>
          </a:xfrm>
          <a:prstGeom prst="roundRect">
            <a:avLst>
              <a:gd name="adj" fmla="val 11014"/>
            </a:avLst>
          </a:prstGeom>
          <a:solidFill>
            <a:schemeClr val="bg1"/>
          </a:solidFill>
          <a:ln>
            <a:noFill/>
          </a:ln>
          <a:effectLst>
            <a:outerShdw blurRad="266700" dist="38100" dir="2700000" algn="tl" rotWithShape="0">
              <a:prstClr val="black">
                <a:alpha val="3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 name="Picture 2" descr="A picture containing text, whiteboard&#10;&#10;Description automatically generated">
            <a:extLst>
              <a:ext uri="{FF2B5EF4-FFF2-40B4-BE49-F238E27FC236}">
                <a16:creationId xmlns:a16="http://schemas.microsoft.com/office/drawing/2014/main" id="{8F694033-D415-4098-A4D3-FEA039C88138}"/>
              </a:ext>
            </a:extLst>
          </p:cNvPr>
          <p:cNvPicPr preferRelativeResize="0">
            <a:picLocks/>
          </p:cNvPicPr>
          <p:nvPr/>
        </p:nvPicPr>
        <p:blipFill rotWithShape="1">
          <a:blip r:embed="rId2">
            <a:extLst>
              <a:ext uri="{28A0092B-C50C-407E-A947-70E740481C1C}">
                <a14:useLocalDpi xmlns:a14="http://schemas.microsoft.com/office/drawing/2010/main" val="0"/>
              </a:ext>
            </a:extLst>
          </a:blip>
          <a:srcRect l="2875" t="21847" r="76866" b="53432"/>
          <a:stretch/>
        </p:blipFill>
        <p:spPr>
          <a:xfrm>
            <a:off x="1018564" y="1118152"/>
            <a:ext cx="2178000" cy="2178000"/>
          </a:xfrm>
          <a:prstGeom prst="ellipse">
            <a:avLst/>
          </a:prstGeom>
          <a:ln w="57150">
            <a:solidFill>
              <a:srgbClr val="66BEFC"/>
            </a:solidFill>
          </a:ln>
        </p:spPr>
      </p:pic>
      <p:pic>
        <p:nvPicPr>
          <p:cNvPr id="10" name="Picture 9" descr="A picture containing text, whiteboard&#10;&#10;Description automatically generated">
            <a:extLst>
              <a:ext uri="{FF2B5EF4-FFF2-40B4-BE49-F238E27FC236}">
                <a16:creationId xmlns:a16="http://schemas.microsoft.com/office/drawing/2014/main" id="{298A653F-0446-47B5-8295-5E42379B6B2D}"/>
              </a:ext>
            </a:extLst>
          </p:cNvPr>
          <p:cNvPicPr>
            <a:picLocks noChangeAspect="1"/>
          </p:cNvPicPr>
          <p:nvPr/>
        </p:nvPicPr>
        <p:blipFill rotWithShape="1">
          <a:blip r:embed="rId2">
            <a:extLst>
              <a:ext uri="{28A0092B-C50C-407E-A947-70E740481C1C}">
                <a14:useLocalDpi xmlns:a14="http://schemas.microsoft.com/office/drawing/2010/main" val="0"/>
              </a:ext>
            </a:extLst>
          </a:blip>
          <a:srcRect l="52493" t="21847" r="27248" b="53432"/>
          <a:stretch/>
        </p:blipFill>
        <p:spPr>
          <a:xfrm>
            <a:off x="8982024" y="1090065"/>
            <a:ext cx="2178000" cy="2178000"/>
          </a:xfrm>
          <a:prstGeom prst="ellipse">
            <a:avLst/>
          </a:prstGeom>
          <a:ln w="57150">
            <a:solidFill>
              <a:srgbClr val="66BEFC"/>
            </a:solidFill>
          </a:ln>
        </p:spPr>
      </p:pic>
      <p:pic>
        <p:nvPicPr>
          <p:cNvPr id="9" name="Picture 8" descr="A picture containing text, whiteboard&#10;&#10;Description automatically generated">
            <a:extLst>
              <a:ext uri="{FF2B5EF4-FFF2-40B4-BE49-F238E27FC236}">
                <a16:creationId xmlns:a16="http://schemas.microsoft.com/office/drawing/2014/main" id="{9413080C-EA1D-4470-B877-2DA36462ECB0}"/>
              </a:ext>
            </a:extLst>
          </p:cNvPr>
          <p:cNvPicPr preferRelativeResize="0">
            <a:picLocks/>
          </p:cNvPicPr>
          <p:nvPr/>
        </p:nvPicPr>
        <p:blipFill rotWithShape="1">
          <a:blip r:embed="rId2">
            <a:extLst>
              <a:ext uri="{28A0092B-C50C-407E-A947-70E740481C1C}">
                <a14:useLocalDpi xmlns:a14="http://schemas.microsoft.com/office/drawing/2010/main" val="0"/>
              </a:ext>
            </a:extLst>
          </a:blip>
          <a:srcRect l="27251" t="21569" r="52490" b="53710"/>
          <a:stretch/>
        </p:blipFill>
        <p:spPr>
          <a:xfrm>
            <a:off x="5040336" y="1128165"/>
            <a:ext cx="2178000" cy="2178000"/>
          </a:xfrm>
          <a:prstGeom prst="ellipse">
            <a:avLst/>
          </a:prstGeom>
          <a:ln w="57150">
            <a:solidFill>
              <a:srgbClr val="66BEFC"/>
            </a:solidFill>
          </a:ln>
        </p:spPr>
      </p:pic>
      <p:sp>
        <p:nvSpPr>
          <p:cNvPr id="15" name="TextBox 14">
            <a:extLst>
              <a:ext uri="{FF2B5EF4-FFF2-40B4-BE49-F238E27FC236}">
                <a16:creationId xmlns:a16="http://schemas.microsoft.com/office/drawing/2014/main" id="{EAE3D04A-21A8-42C7-A6E3-64274D3F4AEA}"/>
              </a:ext>
            </a:extLst>
          </p:cNvPr>
          <p:cNvSpPr txBox="1"/>
          <p:nvPr/>
        </p:nvSpPr>
        <p:spPr>
          <a:xfrm>
            <a:off x="1133402" y="3643459"/>
            <a:ext cx="1961996" cy="400110"/>
          </a:xfrm>
          <a:prstGeom prst="rect">
            <a:avLst/>
          </a:prstGeom>
          <a:noFill/>
        </p:spPr>
        <p:txBody>
          <a:bodyPr wrap="square" rtlCol="0">
            <a:spAutoFit/>
          </a:bodyPr>
          <a:lstStyle/>
          <a:p>
            <a:r>
              <a:rPr lang="en-US" sz="2000" dirty="0">
                <a:solidFill>
                  <a:srgbClr val="000000"/>
                </a:solidFill>
                <a:latin typeface="Open Sans SemiBold" panose="020B0706030804020204" pitchFamily="34" charset="0"/>
                <a:ea typeface="Open Sans SemiBold" panose="020B0706030804020204" pitchFamily="34" charset="0"/>
                <a:cs typeface="Open Sans SemiBold" panose="020B0706030804020204" pitchFamily="34" charset="0"/>
              </a:rPr>
              <a:t>Virtual Reality</a:t>
            </a:r>
            <a:endParaRPr lang="en-IN" sz="2000" dirty="0">
              <a:solidFill>
                <a:srgbClr val="000000"/>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16" name="TextBox 15">
            <a:extLst>
              <a:ext uri="{FF2B5EF4-FFF2-40B4-BE49-F238E27FC236}">
                <a16:creationId xmlns:a16="http://schemas.microsoft.com/office/drawing/2014/main" id="{F890AE73-1941-474B-8D22-2456259874F0}"/>
              </a:ext>
            </a:extLst>
          </p:cNvPr>
          <p:cNvSpPr txBox="1"/>
          <p:nvPr/>
        </p:nvSpPr>
        <p:spPr>
          <a:xfrm>
            <a:off x="4827864" y="3614289"/>
            <a:ext cx="2536272" cy="400110"/>
          </a:xfrm>
          <a:prstGeom prst="rect">
            <a:avLst/>
          </a:prstGeom>
          <a:noFill/>
        </p:spPr>
        <p:txBody>
          <a:bodyPr wrap="none" rtlCol="0">
            <a:spAutoFit/>
          </a:bodyPr>
          <a:lstStyle/>
          <a:p>
            <a:r>
              <a:rPr lang="en-US" sz="2000" dirty="0">
                <a:latin typeface="Open Sans SemiBold" panose="020B0706030804020204" pitchFamily="34" charset="0"/>
                <a:ea typeface="Open Sans SemiBold" panose="020B0706030804020204" pitchFamily="34" charset="0"/>
                <a:cs typeface="Open Sans SemiBold" panose="020B0706030804020204" pitchFamily="34" charset="0"/>
              </a:rPr>
              <a:t>Augmented Reality</a:t>
            </a:r>
            <a:endParaRPr lang="en-IN" sz="2000" dirty="0">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17" name="TextBox 16">
            <a:extLst>
              <a:ext uri="{FF2B5EF4-FFF2-40B4-BE49-F238E27FC236}">
                <a16:creationId xmlns:a16="http://schemas.microsoft.com/office/drawing/2014/main" id="{4A3D4EDD-19DD-48B3-A3E4-A065C25B50D1}"/>
              </a:ext>
            </a:extLst>
          </p:cNvPr>
          <p:cNvSpPr txBox="1"/>
          <p:nvPr/>
        </p:nvSpPr>
        <p:spPr>
          <a:xfrm>
            <a:off x="9144328" y="3614289"/>
            <a:ext cx="1853392" cy="400110"/>
          </a:xfrm>
          <a:prstGeom prst="rect">
            <a:avLst/>
          </a:prstGeom>
          <a:noFill/>
        </p:spPr>
        <p:txBody>
          <a:bodyPr wrap="none" rtlCol="0">
            <a:spAutoFit/>
          </a:bodyPr>
          <a:lstStyle/>
          <a:p>
            <a:r>
              <a:rPr lang="en-US" sz="2000" dirty="0">
                <a:latin typeface="Open Sans SemiBold" panose="020B0706030804020204" pitchFamily="34" charset="0"/>
                <a:ea typeface="Open Sans SemiBold" panose="020B0706030804020204" pitchFamily="34" charset="0"/>
                <a:cs typeface="Open Sans SemiBold" panose="020B0706030804020204" pitchFamily="34" charset="0"/>
              </a:rPr>
              <a:t>Mixed Reality</a:t>
            </a:r>
            <a:endParaRPr lang="en-IN" sz="2000" dirty="0">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2" name="TextBox 1">
            <a:extLst>
              <a:ext uri="{FF2B5EF4-FFF2-40B4-BE49-F238E27FC236}">
                <a16:creationId xmlns:a16="http://schemas.microsoft.com/office/drawing/2014/main" id="{6616CEC2-912A-420B-8986-9805236B5ACE}"/>
              </a:ext>
            </a:extLst>
          </p:cNvPr>
          <p:cNvSpPr txBox="1"/>
          <p:nvPr/>
        </p:nvSpPr>
        <p:spPr>
          <a:xfrm>
            <a:off x="552449" y="4343561"/>
            <a:ext cx="3124201" cy="1815882"/>
          </a:xfrm>
          <a:prstGeom prst="rect">
            <a:avLst/>
          </a:prstGeom>
          <a:noFill/>
        </p:spPr>
        <p:txBody>
          <a:bodyPr wrap="square" rtlCol="0">
            <a:spAutoFit/>
          </a:bodyPr>
          <a:lstStyle/>
          <a:p>
            <a:r>
              <a:rPr lang="en-US" sz="1600" b="0" i="0" dirty="0">
                <a:solidFill>
                  <a:srgbClr val="58587A"/>
                </a:solidFill>
                <a:effectLst/>
                <a:latin typeface="Open Sans Light" panose="020B0306030504020204" pitchFamily="34" charset="0"/>
                <a:ea typeface="Open Sans Light" panose="020B0306030504020204" pitchFamily="34" charset="0"/>
                <a:cs typeface="Open Sans Light" panose="020B0306030504020204" pitchFamily="34" charset="0"/>
              </a:rPr>
              <a:t>VR is </a:t>
            </a:r>
            <a:r>
              <a:rPr lang="en-US" sz="1600" dirty="0">
                <a:solidFill>
                  <a:srgbClr val="58587A"/>
                </a:solidFill>
                <a:latin typeface="Open Sans Light" panose="020B0306030504020204" pitchFamily="34" charset="0"/>
                <a:ea typeface="Open Sans Light" panose="020B0306030504020204" pitchFamily="34" charset="0"/>
                <a:cs typeface="Open Sans Light" panose="020B0306030504020204" pitchFamily="34" charset="0"/>
              </a:rPr>
              <a:t>a</a:t>
            </a:r>
            <a:r>
              <a:rPr lang="en-US" sz="1600" b="0" i="0" dirty="0">
                <a:solidFill>
                  <a:srgbClr val="58587A"/>
                </a:solidFill>
                <a:effectLst/>
                <a:latin typeface="Open Sans Light" panose="020B0306030504020204" pitchFamily="34" charset="0"/>
                <a:ea typeface="Open Sans Light" panose="020B0306030504020204" pitchFamily="34" charset="0"/>
                <a:cs typeface="Open Sans Light" panose="020B0306030504020204" pitchFamily="34" charset="0"/>
              </a:rPr>
              <a:t> type of experience that essentially places the user in another world or dimension virtually. Generally, a CG environment or 360-degree videos are used to provide the immersive experience </a:t>
            </a:r>
            <a:endParaRPr lang="en-IN" sz="1600"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18" name="TextBox 17">
            <a:extLst>
              <a:ext uri="{FF2B5EF4-FFF2-40B4-BE49-F238E27FC236}">
                <a16:creationId xmlns:a16="http://schemas.microsoft.com/office/drawing/2014/main" id="{B5C6966B-21C4-4AA9-A099-D0F900163443}"/>
              </a:ext>
            </a:extLst>
          </p:cNvPr>
          <p:cNvSpPr txBox="1"/>
          <p:nvPr/>
        </p:nvSpPr>
        <p:spPr>
          <a:xfrm>
            <a:off x="4567235" y="4343561"/>
            <a:ext cx="3124201" cy="1569660"/>
          </a:xfrm>
          <a:prstGeom prst="rect">
            <a:avLst/>
          </a:prstGeom>
          <a:noFill/>
        </p:spPr>
        <p:txBody>
          <a:bodyPr wrap="square" rtlCol="0">
            <a:spAutoFit/>
          </a:bodyPr>
          <a:lstStyle/>
          <a:p>
            <a:r>
              <a:rPr lang="en-US" sz="1600" b="0" i="0">
                <a:solidFill>
                  <a:srgbClr val="464E56"/>
                </a:solidFill>
                <a:effectLst/>
                <a:latin typeface="Open Sans Light" panose="020B0306030504020204" pitchFamily="34" charset="0"/>
                <a:ea typeface="Open Sans Light" panose="020B0306030504020204" pitchFamily="34" charset="0"/>
                <a:cs typeface="Open Sans Light" panose="020B0306030504020204" pitchFamily="34" charset="0"/>
              </a:rPr>
              <a:t>AR is a type of experience that overlays digital/ CG content and information onto the physical world which give the feel to user as if they’re there with you, in your own space.</a:t>
            </a:r>
            <a:endParaRPr lang="en-IN" sz="1600"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19" name="TextBox 18">
            <a:extLst>
              <a:ext uri="{FF2B5EF4-FFF2-40B4-BE49-F238E27FC236}">
                <a16:creationId xmlns:a16="http://schemas.microsoft.com/office/drawing/2014/main" id="{5F6337B0-B131-4C87-A4B8-CCE3D2E3EA40}"/>
              </a:ext>
            </a:extLst>
          </p:cNvPr>
          <p:cNvSpPr txBox="1"/>
          <p:nvPr/>
        </p:nvSpPr>
        <p:spPr>
          <a:xfrm>
            <a:off x="8515350" y="4343561"/>
            <a:ext cx="3124201" cy="1323439"/>
          </a:xfrm>
          <a:prstGeom prst="rect">
            <a:avLst/>
          </a:prstGeom>
          <a:noFill/>
        </p:spPr>
        <p:txBody>
          <a:bodyPr wrap="square" rtlCol="0">
            <a:spAutoFit/>
          </a:bodyPr>
          <a:lstStyle/>
          <a:p>
            <a:r>
              <a:rPr lang="en-US" sz="1600" b="0" i="0" dirty="0">
                <a:solidFill>
                  <a:srgbClr val="58587A"/>
                </a:solidFill>
                <a:effectLst/>
                <a:latin typeface="Open Sans Light" panose="020B0306030504020204" pitchFamily="34" charset="0"/>
                <a:ea typeface="Open Sans Light" panose="020B0306030504020204" pitchFamily="34" charset="0"/>
                <a:cs typeface="Open Sans Light" panose="020B0306030504020204" pitchFamily="34" charset="0"/>
              </a:rPr>
              <a:t>MR experience is a combination of digital/ CG created content placed into our real world. MR enables the virtual and real things interact with each other.</a:t>
            </a:r>
            <a:endParaRPr lang="en-IN" sz="1600" dirty="0">
              <a:latin typeface="Open Sans Light" panose="020B0306030504020204" pitchFamily="34" charset="0"/>
              <a:ea typeface="Open Sans Light" panose="020B0306030504020204" pitchFamily="34" charset="0"/>
              <a:cs typeface="Open Sans Light" panose="020B0306030504020204" pitchFamily="34" charset="0"/>
            </a:endParaRPr>
          </a:p>
        </p:txBody>
      </p:sp>
    </p:spTree>
    <p:extLst>
      <p:ext uri="{BB962C8B-B14F-4D97-AF65-F5344CB8AC3E}">
        <p14:creationId xmlns:p14="http://schemas.microsoft.com/office/powerpoint/2010/main" val="27331042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86AB779-D039-4B11-A99E-3582492106E8}"/>
              </a:ext>
            </a:extLst>
          </p:cNvPr>
          <p:cNvSpPr/>
          <p:nvPr/>
        </p:nvSpPr>
        <p:spPr>
          <a:xfrm>
            <a:off x="0" y="0"/>
            <a:ext cx="12192000" cy="78105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 name="TextBox 5">
            <a:extLst>
              <a:ext uri="{FF2B5EF4-FFF2-40B4-BE49-F238E27FC236}">
                <a16:creationId xmlns:a16="http://schemas.microsoft.com/office/drawing/2014/main" id="{3770D83A-26FC-4F53-88C2-425B05B1580C}"/>
              </a:ext>
            </a:extLst>
          </p:cNvPr>
          <p:cNvSpPr txBox="1"/>
          <p:nvPr/>
        </p:nvSpPr>
        <p:spPr>
          <a:xfrm>
            <a:off x="66674" y="92449"/>
            <a:ext cx="12125325" cy="584775"/>
          </a:xfrm>
          <a:prstGeom prst="rect">
            <a:avLst/>
          </a:prstGeom>
          <a:noFill/>
        </p:spPr>
        <p:txBody>
          <a:bodyPr wrap="square" rtlCol="0">
            <a:spAutoFit/>
          </a:bodyPr>
          <a:lstStyle/>
          <a:p>
            <a:r>
              <a:rPr lang="en-US" sz="3200" dirty="0">
                <a:solidFill>
                  <a:schemeClr val="tx1"/>
                </a:solidFill>
                <a:latin typeface="Century Gothic" panose="020B0502020202020204" pitchFamily="34" charset="0"/>
              </a:rPr>
              <a:t>Virtual Reality </a:t>
            </a:r>
            <a:r>
              <a:rPr lang="en-US" sz="3200" dirty="0">
                <a:latin typeface="Century Gothic" panose="020B0502020202020204" pitchFamily="34" charset="0"/>
              </a:rPr>
              <a:t>Headsets</a:t>
            </a:r>
            <a:endParaRPr lang="en-IN" sz="3200" dirty="0">
              <a:solidFill>
                <a:schemeClr val="tx1"/>
              </a:solidFill>
              <a:latin typeface="Century Gothic" panose="020B0502020202020204" pitchFamily="34" charset="0"/>
            </a:endParaRPr>
          </a:p>
        </p:txBody>
      </p:sp>
      <p:pic>
        <p:nvPicPr>
          <p:cNvPr id="3" name="Picture 2">
            <a:extLst>
              <a:ext uri="{FF2B5EF4-FFF2-40B4-BE49-F238E27FC236}">
                <a16:creationId xmlns:a16="http://schemas.microsoft.com/office/drawing/2014/main" id="{F9628CEB-820D-4587-AD00-2EF2E2715A43}"/>
              </a:ext>
            </a:extLst>
          </p:cNvPr>
          <p:cNvPicPr>
            <a:picLocks noChangeAspect="1"/>
          </p:cNvPicPr>
          <p:nvPr/>
        </p:nvPicPr>
        <p:blipFill>
          <a:blip r:embed="rId2">
            <a:extLst>
              <a:ext uri="{28A0092B-C50C-407E-A947-70E740481C1C}">
                <a14:useLocalDpi xmlns:a14="http://schemas.microsoft.com/office/drawing/2010/main" val="0"/>
              </a:ext>
            </a:extLst>
          </a:blip>
          <a:srcRect l="6480" r="6480"/>
          <a:stretch/>
        </p:blipFill>
        <p:spPr>
          <a:xfrm>
            <a:off x="4267200" y="792473"/>
            <a:ext cx="7924799" cy="6065528"/>
          </a:xfrm>
          <a:prstGeom prst="rect">
            <a:avLst/>
          </a:prstGeom>
        </p:spPr>
      </p:pic>
      <p:pic>
        <p:nvPicPr>
          <p:cNvPr id="4" name="Picture 3" descr="A picture containing arranged, light&#10;&#10;Description automatically generated">
            <a:extLst>
              <a:ext uri="{FF2B5EF4-FFF2-40B4-BE49-F238E27FC236}">
                <a16:creationId xmlns:a16="http://schemas.microsoft.com/office/drawing/2014/main" id="{C60BED2C-7E40-47C5-8A47-2403E4BC4A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7631" y="3350598"/>
            <a:ext cx="3495509" cy="1737955"/>
          </a:xfrm>
          <a:prstGeom prst="rect">
            <a:avLst/>
          </a:prstGeom>
        </p:spPr>
      </p:pic>
      <p:pic>
        <p:nvPicPr>
          <p:cNvPr id="9" name="Picture 8" descr="A pair of headphones&#10;&#10;Description automatically generated with medium confidence">
            <a:extLst>
              <a:ext uri="{FF2B5EF4-FFF2-40B4-BE49-F238E27FC236}">
                <a16:creationId xmlns:a16="http://schemas.microsoft.com/office/drawing/2014/main" id="{D913C01C-C811-47DA-9F8A-69258C70CCD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4514" y="954141"/>
            <a:ext cx="2221742" cy="2221742"/>
          </a:xfrm>
          <a:prstGeom prst="rect">
            <a:avLst/>
          </a:prstGeom>
        </p:spPr>
      </p:pic>
      <p:pic>
        <p:nvPicPr>
          <p:cNvPr id="11" name="Picture 10" descr="Logo, company name&#10;&#10;Description automatically generated">
            <a:extLst>
              <a:ext uri="{FF2B5EF4-FFF2-40B4-BE49-F238E27FC236}">
                <a16:creationId xmlns:a16="http://schemas.microsoft.com/office/drawing/2014/main" id="{BDF5C99D-5719-433F-B6DA-D79FAB6CAB6F}"/>
              </a:ext>
            </a:extLst>
          </p:cNvPr>
          <p:cNvPicPr>
            <a:picLocks noChangeAspect="1"/>
          </p:cNvPicPr>
          <p:nvPr/>
        </p:nvPicPr>
        <p:blipFill rotWithShape="1">
          <a:blip r:embed="rId5">
            <a:extLst>
              <a:ext uri="{28A0092B-C50C-407E-A947-70E740481C1C}">
                <a14:useLocalDpi xmlns:a14="http://schemas.microsoft.com/office/drawing/2010/main" val="0"/>
              </a:ext>
            </a:extLst>
          </a:blip>
          <a:srcRect b="4066"/>
          <a:stretch/>
        </p:blipFill>
        <p:spPr>
          <a:xfrm>
            <a:off x="1133873" y="5283008"/>
            <a:ext cx="2358192" cy="1574992"/>
          </a:xfrm>
          <a:prstGeom prst="rect">
            <a:avLst/>
          </a:prstGeom>
        </p:spPr>
      </p:pic>
    </p:spTree>
    <p:extLst>
      <p:ext uri="{BB962C8B-B14F-4D97-AF65-F5344CB8AC3E}">
        <p14:creationId xmlns:p14="http://schemas.microsoft.com/office/powerpoint/2010/main" val="12327959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30AD717-1890-4433-829C-6B76384E5A37}"/>
              </a:ext>
            </a:extLst>
          </p:cNvPr>
          <p:cNvPicPr>
            <a:picLocks noChangeAspect="1"/>
          </p:cNvPicPr>
          <p:nvPr/>
        </p:nvPicPr>
        <p:blipFill>
          <a:blip r:embed="rId2">
            <a:extLst>
              <a:ext uri="{28A0092B-C50C-407E-A947-70E740481C1C}">
                <a14:useLocalDpi xmlns:a14="http://schemas.microsoft.com/office/drawing/2010/main" val="0"/>
              </a:ext>
            </a:extLst>
          </a:blip>
          <a:srcRect l="6590" r="6590"/>
          <a:stretch/>
        </p:blipFill>
        <p:spPr>
          <a:xfrm>
            <a:off x="0" y="769673"/>
            <a:ext cx="7924799" cy="6088328"/>
          </a:xfrm>
          <a:prstGeom prst="rect">
            <a:avLst/>
          </a:prstGeom>
        </p:spPr>
      </p:pic>
      <p:sp>
        <p:nvSpPr>
          <p:cNvPr id="5" name="Rectangle 4">
            <a:extLst>
              <a:ext uri="{FF2B5EF4-FFF2-40B4-BE49-F238E27FC236}">
                <a16:creationId xmlns:a16="http://schemas.microsoft.com/office/drawing/2014/main" id="{B86AB779-D039-4B11-A99E-3582492106E8}"/>
              </a:ext>
            </a:extLst>
          </p:cNvPr>
          <p:cNvSpPr/>
          <p:nvPr/>
        </p:nvSpPr>
        <p:spPr>
          <a:xfrm>
            <a:off x="0" y="0"/>
            <a:ext cx="12192000" cy="78105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 name="TextBox 5">
            <a:extLst>
              <a:ext uri="{FF2B5EF4-FFF2-40B4-BE49-F238E27FC236}">
                <a16:creationId xmlns:a16="http://schemas.microsoft.com/office/drawing/2014/main" id="{3770D83A-26FC-4F53-88C2-425B05B1580C}"/>
              </a:ext>
            </a:extLst>
          </p:cNvPr>
          <p:cNvSpPr txBox="1"/>
          <p:nvPr/>
        </p:nvSpPr>
        <p:spPr>
          <a:xfrm>
            <a:off x="66674" y="92449"/>
            <a:ext cx="12125325" cy="584775"/>
          </a:xfrm>
          <a:prstGeom prst="rect">
            <a:avLst/>
          </a:prstGeom>
          <a:noFill/>
        </p:spPr>
        <p:txBody>
          <a:bodyPr wrap="square" rtlCol="0">
            <a:spAutoFit/>
          </a:bodyPr>
          <a:lstStyle/>
          <a:p>
            <a:r>
              <a:rPr lang="en-US" sz="3200" dirty="0">
                <a:solidFill>
                  <a:schemeClr val="tx1"/>
                </a:solidFill>
                <a:latin typeface="Century Gothic" panose="020B0502020202020204" pitchFamily="34" charset="0"/>
              </a:rPr>
              <a:t>Augmented Reality Devices</a:t>
            </a:r>
            <a:endParaRPr lang="en-IN" sz="3200" dirty="0">
              <a:solidFill>
                <a:schemeClr val="tx1"/>
              </a:solidFill>
              <a:latin typeface="Century Gothic" panose="020B0502020202020204" pitchFamily="34" charset="0"/>
            </a:endParaRPr>
          </a:p>
        </p:txBody>
      </p:sp>
      <p:pic>
        <p:nvPicPr>
          <p:cNvPr id="3" name="Picture 2" descr="A row of cell phones&#10;&#10;Description automatically generated with medium confidence">
            <a:extLst>
              <a:ext uri="{FF2B5EF4-FFF2-40B4-BE49-F238E27FC236}">
                <a16:creationId xmlns:a16="http://schemas.microsoft.com/office/drawing/2014/main" id="{567578B5-96CB-40E7-91B2-B9B8CB09F1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95282" y="4191342"/>
            <a:ext cx="3554786" cy="1999567"/>
          </a:xfrm>
          <a:prstGeom prst="rect">
            <a:avLst/>
          </a:prstGeom>
        </p:spPr>
      </p:pic>
      <p:pic>
        <p:nvPicPr>
          <p:cNvPr id="8" name="Picture 7" descr="Graphical user interface, application&#10;&#10;Description automatically generated">
            <a:extLst>
              <a:ext uri="{FF2B5EF4-FFF2-40B4-BE49-F238E27FC236}">
                <a16:creationId xmlns:a16="http://schemas.microsoft.com/office/drawing/2014/main" id="{91AF77B5-6D02-45CE-9D07-4C4ED420056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53970" y="1337414"/>
            <a:ext cx="2837411" cy="2128058"/>
          </a:xfrm>
          <a:prstGeom prst="rect">
            <a:avLst/>
          </a:prstGeom>
        </p:spPr>
      </p:pic>
    </p:spTree>
    <p:extLst>
      <p:ext uri="{BB962C8B-B14F-4D97-AF65-F5344CB8AC3E}">
        <p14:creationId xmlns:p14="http://schemas.microsoft.com/office/powerpoint/2010/main" val="10486297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86AB779-D039-4B11-A99E-3582492106E8}"/>
              </a:ext>
            </a:extLst>
          </p:cNvPr>
          <p:cNvSpPr/>
          <p:nvPr/>
        </p:nvSpPr>
        <p:spPr>
          <a:xfrm>
            <a:off x="0" y="0"/>
            <a:ext cx="12192000" cy="78105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 name="TextBox 5">
            <a:extLst>
              <a:ext uri="{FF2B5EF4-FFF2-40B4-BE49-F238E27FC236}">
                <a16:creationId xmlns:a16="http://schemas.microsoft.com/office/drawing/2014/main" id="{3770D83A-26FC-4F53-88C2-425B05B1580C}"/>
              </a:ext>
            </a:extLst>
          </p:cNvPr>
          <p:cNvSpPr txBox="1"/>
          <p:nvPr/>
        </p:nvSpPr>
        <p:spPr>
          <a:xfrm>
            <a:off x="66674" y="92449"/>
            <a:ext cx="12125325" cy="584775"/>
          </a:xfrm>
          <a:prstGeom prst="rect">
            <a:avLst/>
          </a:prstGeom>
          <a:noFill/>
        </p:spPr>
        <p:txBody>
          <a:bodyPr wrap="square" rtlCol="0">
            <a:spAutoFit/>
          </a:bodyPr>
          <a:lstStyle/>
          <a:p>
            <a:r>
              <a:rPr lang="en-US" sz="3200" dirty="0">
                <a:solidFill>
                  <a:schemeClr val="tx1"/>
                </a:solidFill>
                <a:latin typeface="Century Gothic" panose="020B0502020202020204" pitchFamily="34" charset="0"/>
              </a:rPr>
              <a:t>Mixed Reality Headsets</a:t>
            </a:r>
            <a:endParaRPr lang="en-IN" sz="3200" dirty="0">
              <a:solidFill>
                <a:schemeClr val="tx1"/>
              </a:solidFill>
              <a:latin typeface="Century Gothic" panose="020B0502020202020204" pitchFamily="34" charset="0"/>
            </a:endParaRPr>
          </a:p>
        </p:txBody>
      </p:sp>
      <p:pic>
        <p:nvPicPr>
          <p:cNvPr id="4" name="Picture 3">
            <a:extLst>
              <a:ext uri="{FF2B5EF4-FFF2-40B4-BE49-F238E27FC236}">
                <a16:creationId xmlns:a16="http://schemas.microsoft.com/office/drawing/2014/main" id="{BBBBD0AF-2C29-4A55-BA3E-4076AB946414}"/>
              </a:ext>
            </a:extLst>
          </p:cNvPr>
          <p:cNvPicPr>
            <a:picLocks noChangeAspect="1"/>
          </p:cNvPicPr>
          <p:nvPr/>
        </p:nvPicPr>
        <p:blipFill>
          <a:blip r:embed="rId2">
            <a:extLst>
              <a:ext uri="{28A0092B-C50C-407E-A947-70E740481C1C}">
                <a14:useLocalDpi xmlns:a14="http://schemas.microsoft.com/office/drawing/2010/main" val="0"/>
              </a:ext>
            </a:extLst>
          </a:blip>
          <a:srcRect l="6449" r="6449"/>
          <a:stretch/>
        </p:blipFill>
        <p:spPr>
          <a:xfrm>
            <a:off x="4267200" y="781050"/>
            <a:ext cx="7924799" cy="6076951"/>
          </a:xfrm>
          <a:prstGeom prst="rect">
            <a:avLst/>
          </a:prstGeom>
        </p:spPr>
      </p:pic>
      <p:pic>
        <p:nvPicPr>
          <p:cNvPr id="3" name="Picture 2">
            <a:extLst>
              <a:ext uri="{FF2B5EF4-FFF2-40B4-BE49-F238E27FC236}">
                <a16:creationId xmlns:a16="http://schemas.microsoft.com/office/drawing/2014/main" id="{15983B2F-E2B0-4EBF-9330-1D84BC775F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0145" y="836214"/>
            <a:ext cx="2913560" cy="2185169"/>
          </a:xfrm>
          <a:prstGeom prst="rect">
            <a:avLst/>
          </a:prstGeom>
        </p:spPr>
      </p:pic>
      <p:pic>
        <p:nvPicPr>
          <p:cNvPr id="8" name="Picture 7" descr="A picture containing spectacles, sunglasses, goggles&#10;&#10;Description automatically generated">
            <a:extLst>
              <a:ext uri="{FF2B5EF4-FFF2-40B4-BE49-F238E27FC236}">
                <a16:creationId xmlns:a16="http://schemas.microsoft.com/office/drawing/2014/main" id="{D0338552-F3AF-4172-BB57-0B9984E147B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7591" y="3041280"/>
            <a:ext cx="2918668" cy="1590674"/>
          </a:xfrm>
          <a:prstGeom prst="rect">
            <a:avLst/>
          </a:prstGeom>
        </p:spPr>
      </p:pic>
      <p:pic>
        <p:nvPicPr>
          <p:cNvPr id="10" name="Picture 9" descr="Logo&#10;&#10;Description automatically generated with low confidence">
            <a:extLst>
              <a:ext uri="{FF2B5EF4-FFF2-40B4-BE49-F238E27FC236}">
                <a16:creationId xmlns:a16="http://schemas.microsoft.com/office/drawing/2014/main" id="{D38509D1-137E-428D-A30F-104A95D6385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0145" y="4462449"/>
            <a:ext cx="2644055" cy="2644055"/>
          </a:xfrm>
          <a:prstGeom prst="rect">
            <a:avLst/>
          </a:prstGeom>
        </p:spPr>
      </p:pic>
    </p:spTree>
    <p:extLst>
      <p:ext uri="{BB962C8B-B14F-4D97-AF65-F5344CB8AC3E}">
        <p14:creationId xmlns:p14="http://schemas.microsoft.com/office/powerpoint/2010/main" val="26356810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Arc 22">
            <a:extLst>
              <a:ext uri="{FF2B5EF4-FFF2-40B4-BE49-F238E27FC236}">
                <a16:creationId xmlns:a16="http://schemas.microsoft.com/office/drawing/2014/main" id="{ACF75DBC-AAC0-4B11-A32A-C796C585009C}"/>
              </a:ext>
            </a:extLst>
          </p:cNvPr>
          <p:cNvSpPr/>
          <p:nvPr/>
        </p:nvSpPr>
        <p:spPr>
          <a:xfrm rot="2801836">
            <a:off x="-1741655" y="200221"/>
            <a:ext cx="6951723" cy="7067158"/>
          </a:xfrm>
          <a:prstGeom prst="arc">
            <a:avLst/>
          </a:prstGeom>
          <a:ln w="76200">
            <a:solidFill>
              <a:srgbClr val="385A6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sp>
        <p:nvSpPr>
          <p:cNvPr id="5" name="Rectangle 4">
            <a:extLst>
              <a:ext uri="{FF2B5EF4-FFF2-40B4-BE49-F238E27FC236}">
                <a16:creationId xmlns:a16="http://schemas.microsoft.com/office/drawing/2014/main" id="{B86AB779-D039-4B11-A99E-3582492106E8}"/>
              </a:ext>
            </a:extLst>
          </p:cNvPr>
          <p:cNvSpPr/>
          <p:nvPr/>
        </p:nvSpPr>
        <p:spPr>
          <a:xfrm>
            <a:off x="0" y="0"/>
            <a:ext cx="12192000" cy="78105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 name="TextBox 5">
            <a:extLst>
              <a:ext uri="{FF2B5EF4-FFF2-40B4-BE49-F238E27FC236}">
                <a16:creationId xmlns:a16="http://schemas.microsoft.com/office/drawing/2014/main" id="{3770D83A-26FC-4F53-88C2-425B05B1580C}"/>
              </a:ext>
            </a:extLst>
          </p:cNvPr>
          <p:cNvSpPr txBox="1"/>
          <p:nvPr/>
        </p:nvSpPr>
        <p:spPr>
          <a:xfrm>
            <a:off x="66674" y="92449"/>
            <a:ext cx="12125325" cy="584775"/>
          </a:xfrm>
          <a:prstGeom prst="rect">
            <a:avLst/>
          </a:prstGeom>
          <a:noFill/>
        </p:spPr>
        <p:txBody>
          <a:bodyPr wrap="square" rtlCol="0">
            <a:spAutoFit/>
          </a:bodyPr>
          <a:lstStyle/>
          <a:p>
            <a:r>
              <a:rPr lang="en-US" sz="3200" dirty="0">
                <a:solidFill>
                  <a:schemeClr val="tx1"/>
                </a:solidFill>
                <a:latin typeface="Century Gothic" panose="020B0502020202020204" pitchFamily="34" charset="0"/>
              </a:rPr>
              <a:t>Production Workflow in Developing a XR app</a:t>
            </a:r>
            <a:endParaRPr lang="en-IN" sz="3200" dirty="0">
              <a:solidFill>
                <a:schemeClr val="tx1"/>
              </a:solidFill>
              <a:latin typeface="Century Gothic" panose="020B0502020202020204" pitchFamily="34" charset="0"/>
            </a:endParaRPr>
          </a:p>
        </p:txBody>
      </p:sp>
      <p:sp>
        <p:nvSpPr>
          <p:cNvPr id="4" name="Rectangle: Rounded Corners 3">
            <a:extLst>
              <a:ext uri="{FF2B5EF4-FFF2-40B4-BE49-F238E27FC236}">
                <a16:creationId xmlns:a16="http://schemas.microsoft.com/office/drawing/2014/main" id="{E584DBD9-BAFC-40ED-AE2D-EC932DAB5ADC}"/>
              </a:ext>
            </a:extLst>
          </p:cNvPr>
          <p:cNvSpPr/>
          <p:nvPr/>
        </p:nvSpPr>
        <p:spPr>
          <a:xfrm>
            <a:off x="3932904" y="5531630"/>
            <a:ext cx="7354528" cy="1156214"/>
          </a:xfrm>
          <a:prstGeom prst="roundRect">
            <a:avLst>
              <a:gd name="adj" fmla="val 5000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7" name="Rectangle: Rounded Corners 6">
            <a:extLst>
              <a:ext uri="{FF2B5EF4-FFF2-40B4-BE49-F238E27FC236}">
                <a16:creationId xmlns:a16="http://schemas.microsoft.com/office/drawing/2014/main" id="{6447A980-262A-46DB-8867-0E0EBEA9754B}"/>
              </a:ext>
            </a:extLst>
          </p:cNvPr>
          <p:cNvSpPr/>
          <p:nvPr/>
        </p:nvSpPr>
        <p:spPr>
          <a:xfrm>
            <a:off x="4729316" y="4062717"/>
            <a:ext cx="6558115" cy="1156214"/>
          </a:xfrm>
          <a:prstGeom prst="roundRect">
            <a:avLst>
              <a:gd name="adj" fmla="val 5000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8" name="Rectangle: Rounded Corners 7">
            <a:extLst>
              <a:ext uri="{FF2B5EF4-FFF2-40B4-BE49-F238E27FC236}">
                <a16:creationId xmlns:a16="http://schemas.microsoft.com/office/drawing/2014/main" id="{37A5972C-3602-4288-A4B5-D8014E401F8A}"/>
              </a:ext>
            </a:extLst>
          </p:cNvPr>
          <p:cNvSpPr/>
          <p:nvPr/>
        </p:nvSpPr>
        <p:spPr>
          <a:xfrm>
            <a:off x="4729316" y="2502331"/>
            <a:ext cx="6558115" cy="1156214"/>
          </a:xfrm>
          <a:prstGeom prst="roundRect">
            <a:avLst>
              <a:gd name="adj" fmla="val 5000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9" name="Rectangle: Rounded Corners 8">
            <a:extLst>
              <a:ext uri="{FF2B5EF4-FFF2-40B4-BE49-F238E27FC236}">
                <a16:creationId xmlns:a16="http://schemas.microsoft.com/office/drawing/2014/main" id="{04013B65-5A31-41ED-8602-6A76BD05880F}"/>
              </a:ext>
            </a:extLst>
          </p:cNvPr>
          <p:cNvSpPr/>
          <p:nvPr/>
        </p:nvSpPr>
        <p:spPr>
          <a:xfrm>
            <a:off x="4404853" y="983227"/>
            <a:ext cx="6882579" cy="1156214"/>
          </a:xfrm>
          <a:prstGeom prst="roundRect">
            <a:avLst>
              <a:gd name="adj" fmla="val 5000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Oval 10">
            <a:extLst>
              <a:ext uri="{FF2B5EF4-FFF2-40B4-BE49-F238E27FC236}">
                <a16:creationId xmlns:a16="http://schemas.microsoft.com/office/drawing/2014/main" id="{3917D79E-A098-4AD9-A6B0-23389E3BF9BB}"/>
              </a:ext>
            </a:extLst>
          </p:cNvPr>
          <p:cNvSpPr/>
          <p:nvPr/>
        </p:nvSpPr>
        <p:spPr>
          <a:xfrm>
            <a:off x="4009411" y="931915"/>
            <a:ext cx="1276350" cy="1276350"/>
          </a:xfrm>
          <a:prstGeom prst="ellipse">
            <a:avLst/>
          </a:prstGeom>
          <a:solidFill>
            <a:schemeClr val="bg1"/>
          </a:solidFill>
          <a:ln w="76200">
            <a:solidFill>
              <a:srgbClr val="C376C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2" name="Oval 11">
            <a:extLst>
              <a:ext uri="{FF2B5EF4-FFF2-40B4-BE49-F238E27FC236}">
                <a16:creationId xmlns:a16="http://schemas.microsoft.com/office/drawing/2014/main" id="{1FFCCAC7-6119-4ECB-AD35-4B75A02E2DE0}"/>
              </a:ext>
            </a:extLst>
          </p:cNvPr>
          <p:cNvSpPr/>
          <p:nvPr/>
        </p:nvSpPr>
        <p:spPr>
          <a:xfrm>
            <a:off x="4470603" y="2457450"/>
            <a:ext cx="1276350" cy="1276350"/>
          </a:xfrm>
          <a:prstGeom prst="ellipse">
            <a:avLst/>
          </a:prstGeom>
          <a:solidFill>
            <a:schemeClr val="bg1"/>
          </a:solidFill>
          <a:ln w="76200">
            <a:solidFill>
              <a:srgbClr val="9209E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3" name="Oval 12">
            <a:extLst>
              <a:ext uri="{FF2B5EF4-FFF2-40B4-BE49-F238E27FC236}">
                <a16:creationId xmlns:a16="http://schemas.microsoft.com/office/drawing/2014/main" id="{D9F6A50E-CA65-4CF2-94BB-1ED6F5A7EC66}"/>
              </a:ext>
            </a:extLst>
          </p:cNvPr>
          <p:cNvSpPr/>
          <p:nvPr/>
        </p:nvSpPr>
        <p:spPr>
          <a:xfrm>
            <a:off x="4426669" y="4002649"/>
            <a:ext cx="1276350" cy="1276350"/>
          </a:xfrm>
          <a:prstGeom prst="ellipse">
            <a:avLst/>
          </a:prstGeom>
          <a:solidFill>
            <a:schemeClr val="bg1"/>
          </a:solidFill>
          <a:ln w="76200">
            <a:solidFill>
              <a:srgbClr val="C376C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4" name="Oval 13">
            <a:extLst>
              <a:ext uri="{FF2B5EF4-FFF2-40B4-BE49-F238E27FC236}">
                <a16:creationId xmlns:a16="http://schemas.microsoft.com/office/drawing/2014/main" id="{6E51A7C5-1F3E-4696-9DA6-B80D80018AAD}"/>
              </a:ext>
            </a:extLst>
          </p:cNvPr>
          <p:cNvSpPr/>
          <p:nvPr/>
        </p:nvSpPr>
        <p:spPr>
          <a:xfrm>
            <a:off x="3675115" y="5439696"/>
            <a:ext cx="1276350" cy="1276350"/>
          </a:xfrm>
          <a:prstGeom prst="ellipse">
            <a:avLst/>
          </a:prstGeom>
          <a:solidFill>
            <a:schemeClr val="bg1"/>
          </a:solidFill>
          <a:ln w="76200">
            <a:solidFill>
              <a:srgbClr val="9209E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5" name="Picture 14" descr="A picture containing text, electronics, display&#10;&#10;Description automatically generated">
            <a:extLst>
              <a:ext uri="{FF2B5EF4-FFF2-40B4-BE49-F238E27FC236}">
                <a16:creationId xmlns:a16="http://schemas.microsoft.com/office/drawing/2014/main" id="{7E98C873-0EAC-47E0-9782-EFF1B5DA9E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83243" y="4259394"/>
            <a:ext cx="797297" cy="797297"/>
          </a:xfrm>
          <a:prstGeom prst="rect">
            <a:avLst/>
          </a:prstGeom>
        </p:spPr>
      </p:pic>
      <p:pic>
        <p:nvPicPr>
          <p:cNvPr id="16" name="Picture 15" descr="Icon&#10;&#10;Description automatically generated">
            <a:extLst>
              <a:ext uri="{FF2B5EF4-FFF2-40B4-BE49-F238E27FC236}">
                <a16:creationId xmlns:a16="http://schemas.microsoft.com/office/drawing/2014/main" id="{8D343F17-7BC4-4FC8-B427-D282575713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98659" y="5604277"/>
            <a:ext cx="1029261" cy="1029261"/>
          </a:xfrm>
          <a:prstGeom prst="rect">
            <a:avLst/>
          </a:prstGeom>
        </p:spPr>
      </p:pic>
      <p:pic>
        <p:nvPicPr>
          <p:cNvPr id="17" name="Picture 16" descr="Icon&#10;&#10;Description automatically generated with medium confidence">
            <a:extLst>
              <a:ext uri="{FF2B5EF4-FFF2-40B4-BE49-F238E27FC236}">
                <a16:creationId xmlns:a16="http://schemas.microsoft.com/office/drawing/2014/main" id="{47D78B4A-58E7-4C98-AD98-DC7863AEB57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61261" y="2709830"/>
            <a:ext cx="726086" cy="726086"/>
          </a:xfrm>
          <a:prstGeom prst="rect">
            <a:avLst/>
          </a:prstGeom>
        </p:spPr>
      </p:pic>
      <p:pic>
        <p:nvPicPr>
          <p:cNvPr id="18" name="Picture 17" descr="A picture containing icon&#10;&#10;Description automatically generated">
            <a:extLst>
              <a:ext uri="{FF2B5EF4-FFF2-40B4-BE49-F238E27FC236}">
                <a16:creationId xmlns:a16="http://schemas.microsoft.com/office/drawing/2014/main" id="{9906B61C-2872-4C6B-98AD-42B3EA90F7C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43690" y="1151793"/>
            <a:ext cx="797296" cy="797296"/>
          </a:xfrm>
          <a:prstGeom prst="rect">
            <a:avLst/>
          </a:prstGeom>
        </p:spPr>
      </p:pic>
      <p:sp>
        <p:nvSpPr>
          <p:cNvPr id="19" name="TextBox 18">
            <a:extLst>
              <a:ext uri="{FF2B5EF4-FFF2-40B4-BE49-F238E27FC236}">
                <a16:creationId xmlns:a16="http://schemas.microsoft.com/office/drawing/2014/main" id="{A79FE820-14C2-4B6F-8D2C-7AE62B5F7286}"/>
              </a:ext>
            </a:extLst>
          </p:cNvPr>
          <p:cNvSpPr txBox="1"/>
          <p:nvPr/>
        </p:nvSpPr>
        <p:spPr>
          <a:xfrm>
            <a:off x="5373472" y="1131835"/>
            <a:ext cx="5487567" cy="861774"/>
          </a:xfrm>
          <a:prstGeom prst="rect">
            <a:avLst/>
          </a:prstGeom>
          <a:noFill/>
        </p:spPr>
        <p:txBody>
          <a:bodyPr wrap="square" rtlCol="0">
            <a:spAutoFit/>
          </a:bodyPr>
          <a:lstStyle/>
          <a:p>
            <a:r>
              <a:rPr lang="en-US" b="1" u="sng" dirty="0"/>
              <a:t>Requirement Analysis:</a:t>
            </a:r>
          </a:p>
          <a:p>
            <a:r>
              <a:rPr lang="en-US" sz="1600" dirty="0"/>
              <a:t>Gathering customer’s app requirement and analyzing all feasible ways to make the production workflow viable.</a:t>
            </a:r>
            <a:endParaRPr lang="en-IN" sz="1600" dirty="0"/>
          </a:p>
        </p:txBody>
      </p:sp>
      <p:sp>
        <p:nvSpPr>
          <p:cNvPr id="20" name="TextBox 19">
            <a:extLst>
              <a:ext uri="{FF2B5EF4-FFF2-40B4-BE49-F238E27FC236}">
                <a16:creationId xmlns:a16="http://schemas.microsoft.com/office/drawing/2014/main" id="{4FBE520B-446A-4340-97CE-A5F82587407C}"/>
              </a:ext>
            </a:extLst>
          </p:cNvPr>
          <p:cNvSpPr txBox="1"/>
          <p:nvPr/>
        </p:nvSpPr>
        <p:spPr>
          <a:xfrm>
            <a:off x="5871313" y="2554235"/>
            <a:ext cx="5091328" cy="1107996"/>
          </a:xfrm>
          <a:prstGeom prst="rect">
            <a:avLst/>
          </a:prstGeom>
          <a:noFill/>
        </p:spPr>
        <p:txBody>
          <a:bodyPr wrap="square" rtlCol="0">
            <a:spAutoFit/>
          </a:bodyPr>
          <a:lstStyle/>
          <a:p>
            <a:r>
              <a:rPr lang="en-US" b="1" u="sng" dirty="0"/>
              <a:t>Storyboarding/ Instruction Designing:</a:t>
            </a:r>
          </a:p>
          <a:p>
            <a:r>
              <a:rPr lang="en-US" sz="1600" dirty="0">
                <a:solidFill>
                  <a:srgbClr val="202124"/>
                </a:solidFill>
                <a:cs typeface="Arial" panose="020B0604020202020204" pitchFamily="34" charset="0"/>
              </a:rPr>
              <a:t>A g</a:t>
            </a:r>
            <a:r>
              <a:rPr lang="en-US" sz="1600" b="0" i="0" dirty="0">
                <a:solidFill>
                  <a:srgbClr val="202124"/>
                </a:solidFill>
                <a:effectLst/>
                <a:cs typeface="Arial" panose="020B0604020202020204" pitchFamily="34" charset="0"/>
              </a:rPr>
              <a:t>raphic representation of how the app will be structured, with every user interactions. It consists of rough illustrations of every </a:t>
            </a:r>
            <a:r>
              <a:rPr lang="en-US" sz="1600" dirty="0">
                <a:solidFill>
                  <a:srgbClr val="202124"/>
                </a:solidFill>
                <a:cs typeface="Arial" panose="020B0604020202020204" pitchFamily="34" charset="0"/>
              </a:rPr>
              <a:t>visuals and user interaction as notes. </a:t>
            </a:r>
            <a:endParaRPr lang="en-US" sz="1600" b="1" u="sng" dirty="0">
              <a:cs typeface="Arial" panose="020B0604020202020204" pitchFamily="34" charset="0"/>
            </a:endParaRPr>
          </a:p>
        </p:txBody>
      </p:sp>
      <p:sp>
        <p:nvSpPr>
          <p:cNvPr id="21" name="TextBox 20">
            <a:extLst>
              <a:ext uri="{FF2B5EF4-FFF2-40B4-BE49-F238E27FC236}">
                <a16:creationId xmlns:a16="http://schemas.microsoft.com/office/drawing/2014/main" id="{2B5A5984-F0F1-4F64-B58E-9C1D8A29D699}"/>
              </a:ext>
            </a:extLst>
          </p:cNvPr>
          <p:cNvSpPr txBox="1"/>
          <p:nvPr/>
        </p:nvSpPr>
        <p:spPr>
          <a:xfrm>
            <a:off x="5703019" y="4111722"/>
            <a:ext cx="5487567" cy="1107996"/>
          </a:xfrm>
          <a:prstGeom prst="rect">
            <a:avLst/>
          </a:prstGeom>
          <a:noFill/>
        </p:spPr>
        <p:txBody>
          <a:bodyPr wrap="square" rtlCol="0">
            <a:spAutoFit/>
          </a:bodyPr>
          <a:lstStyle/>
          <a:p>
            <a:r>
              <a:rPr lang="en-US" b="1" u="sng" dirty="0"/>
              <a:t>App Development:</a:t>
            </a:r>
          </a:p>
          <a:p>
            <a:r>
              <a:rPr lang="en-US" sz="1600" dirty="0"/>
              <a:t>CG artist, Game developers and UI designers work together on developing the app having the provided storyboard as an instruction/ reference. </a:t>
            </a:r>
            <a:endParaRPr lang="en-IN" sz="1600" dirty="0"/>
          </a:p>
        </p:txBody>
      </p:sp>
      <p:sp>
        <p:nvSpPr>
          <p:cNvPr id="22" name="TextBox 21">
            <a:extLst>
              <a:ext uri="{FF2B5EF4-FFF2-40B4-BE49-F238E27FC236}">
                <a16:creationId xmlns:a16="http://schemas.microsoft.com/office/drawing/2014/main" id="{A059A82C-9031-4DC8-B10C-5104293FF63D}"/>
              </a:ext>
            </a:extLst>
          </p:cNvPr>
          <p:cNvSpPr txBox="1"/>
          <p:nvPr/>
        </p:nvSpPr>
        <p:spPr>
          <a:xfrm>
            <a:off x="5081891" y="5560901"/>
            <a:ext cx="6192576" cy="1061829"/>
          </a:xfrm>
          <a:prstGeom prst="rect">
            <a:avLst/>
          </a:prstGeom>
          <a:noFill/>
        </p:spPr>
        <p:txBody>
          <a:bodyPr wrap="square" rtlCol="0">
            <a:spAutoFit/>
          </a:bodyPr>
          <a:lstStyle/>
          <a:p>
            <a:r>
              <a:rPr lang="en-US" b="1" u="sng" dirty="0"/>
              <a:t>Customer Feedback Implementation and Content Delivery:</a:t>
            </a:r>
          </a:p>
          <a:p>
            <a:r>
              <a:rPr lang="en-US" sz="1500" dirty="0"/>
              <a:t>Once the app reached a stage an Alpha version will be released for customer feedbacks. After this, app team will make necessary implementation process and then final version of the app will be released on customer’s sign-off. </a:t>
            </a:r>
            <a:endParaRPr lang="en-IN" sz="1500" dirty="0"/>
          </a:p>
        </p:txBody>
      </p:sp>
      <p:pic>
        <p:nvPicPr>
          <p:cNvPr id="3" name="Picture 2" descr="A picture containing toy&#10;&#10;Description automatically generated">
            <a:extLst>
              <a:ext uri="{FF2B5EF4-FFF2-40B4-BE49-F238E27FC236}">
                <a16:creationId xmlns:a16="http://schemas.microsoft.com/office/drawing/2014/main" id="{82803272-E35D-4FF9-A509-77ACEC97186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2531" y="1576437"/>
            <a:ext cx="3854624" cy="4258277"/>
          </a:xfrm>
          <a:prstGeom prst="rect">
            <a:avLst/>
          </a:prstGeom>
        </p:spPr>
      </p:pic>
      <p:pic>
        <p:nvPicPr>
          <p:cNvPr id="24" name="Graphic 23" descr="Virtual Reality headset with solid fill">
            <a:extLst>
              <a:ext uri="{FF2B5EF4-FFF2-40B4-BE49-F238E27FC236}">
                <a16:creationId xmlns:a16="http://schemas.microsoft.com/office/drawing/2014/main" id="{EBD5D198-9548-41B1-BD63-17C2953445B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786793" y="4222380"/>
            <a:ext cx="567771" cy="567771"/>
          </a:xfrm>
          <a:prstGeom prst="rect">
            <a:avLst/>
          </a:prstGeom>
        </p:spPr>
      </p:pic>
    </p:spTree>
    <p:extLst>
      <p:ext uri="{BB962C8B-B14F-4D97-AF65-F5344CB8AC3E}">
        <p14:creationId xmlns:p14="http://schemas.microsoft.com/office/powerpoint/2010/main" val="131731851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1706</TotalTime>
  <Words>975</Words>
  <Application>Microsoft Office PowerPoint</Application>
  <PresentationFormat>Widescreen</PresentationFormat>
  <Paragraphs>99</Paragraphs>
  <Slides>20</Slides>
  <Notes>0</Notes>
  <HiddenSlides>1</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20</vt:i4>
      </vt:variant>
    </vt:vector>
  </HeadingPairs>
  <TitlesOfParts>
    <vt:vector size="29" baseType="lpstr">
      <vt:lpstr>Arial</vt:lpstr>
      <vt:lpstr>Calibri</vt:lpstr>
      <vt:lpstr>Calibri Light</vt:lpstr>
      <vt:lpstr>Century Gothic</vt:lpstr>
      <vt:lpstr>Open Sans</vt:lpstr>
      <vt:lpstr>Open Sans Light</vt:lpstr>
      <vt:lpstr>Open Sans SemiBold</vt:lpstr>
      <vt:lpstr>Office Theme</vt:lpstr>
      <vt:lpstr>Bitmap Image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Ganesh Karuppaiah</dc:creator>
  <cp:lastModifiedBy>Ganesh Karuppaiah</cp:lastModifiedBy>
  <cp:revision>110</cp:revision>
  <dcterms:created xsi:type="dcterms:W3CDTF">2021-03-09T04:01:23Z</dcterms:created>
  <dcterms:modified xsi:type="dcterms:W3CDTF">2021-03-12T03:56:26Z</dcterms:modified>
</cp:coreProperties>
</file>